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Light" charset="1" panose="00000400000000000000"/>
      <p:regular r:id="rId18"/>
    </p:embeddedFont>
    <p:embeddedFont>
      <p:font typeface="Poppins" charset="1" panose="00000500000000000000"/>
      <p:regular r:id="rId19"/>
    </p:embeddedFont>
    <p:embeddedFont>
      <p:font typeface="Josefin Sans" charset="1" panose="000000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https://github.com/Sahil-S2/Netflix-Insights-Analytics" TargetMode="External" Type="http://schemas.openxmlformats.org/officeDocument/2006/relationships/hyperlink"/><Relationship Id="rId4" Target="../media/image30.png" Type="http://schemas.openxmlformats.org/officeDocument/2006/relationships/image"/><Relationship Id="rId5" Target="http://linkedin.com/in/sahil-jena-067b1b301"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71750" y="1905000"/>
            <a:ext cx="274374" cy="274374"/>
          </a:xfrm>
          <a:custGeom>
            <a:avLst/>
            <a:gdLst/>
            <a:ahLst/>
            <a:cxnLst/>
            <a:rect r="r" b="b" t="t" l="l"/>
            <a:pathLst>
              <a:path h="274374" w="274374">
                <a:moveTo>
                  <a:pt x="0" y="0"/>
                </a:moveTo>
                <a:lnTo>
                  <a:pt x="274374" y="0"/>
                </a:lnTo>
                <a:lnTo>
                  <a:pt x="274374" y="274374"/>
                </a:lnTo>
                <a:lnTo>
                  <a:pt x="0" y="274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45378" y="1905000"/>
            <a:ext cx="370872" cy="384751"/>
            <a:chOff x="0" y="0"/>
            <a:chExt cx="494495" cy="513001"/>
          </a:xfrm>
        </p:grpSpPr>
        <p:sp>
          <p:nvSpPr>
            <p:cNvPr name="AutoShape 4" id="4"/>
            <p:cNvSpPr/>
            <p:nvPr/>
          </p:nvSpPr>
          <p:spPr>
            <a:xfrm>
              <a:off x="13740" y="19050"/>
              <a:ext cx="480755" cy="0"/>
            </a:xfrm>
            <a:prstGeom prst="line">
              <a:avLst/>
            </a:prstGeom>
            <a:ln cap="flat" w="38100">
              <a:solidFill>
                <a:srgbClr val="FFFFFF"/>
              </a:solidFill>
              <a:prstDash val="solid"/>
              <a:headEnd type="none" len="sm" w="sm"/>
              <a:tailEnd type="none" len="sm" w="sm"/>
            </a:ln>
          </p:spPr>
        </p:sp>
        <p:sp>
          <p:nvSpPr>
            <p:cNvPr name="AutoShape 5" id="5"/>
            <p:cNvSpPr/>
            <p:nvPr/>
          </p:nvSpPr>
          <p:spPr>
            <a:xfrm flipV="true">
              <a:off x="475445" y="19050"/>
              <a:ext cx="0" cy="480755"/>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13740" y="19050"/>
              <a:ext cx="461705" cy="480755"/>
            </a:xfrm>
            <a:prstGeom prst="line">
              <a:avLst/>
            </a:prstGeom>
            <a:ln cap="flat" w="38100">
              <a:solidFill>
                <a:srgbClr val="FFFFFF"/>
              </a:solidFill>
              <a:prstDash val="solid"/>
              <a:headEnd type="none" len="sm" w="sm"/>
              <a:tailEnd type="none" len="sm" w="sm"/>
            </a:ln>
          </p:spPr>
        </p:sp>
      </p:grpSp>
      <p:sp>
        <p:nvSpPr>
          <p:cNvPr name="Freeform 7" id="7"/>
          <p:cNvSpPr/>
          <p:nvPr/>
        </p:nvSpPr>
        <p:spPr>
          <a:xfrm flipH="false" flipV="false" rot="0">
            <a:off x="0" y="0"/>
            <a:ext cx="18288000" cy="10815012"/>
          </a:xfrm>
          <a:custGeom>
            <a:avLst/>
            <a:gdLst/>
            <a:ahLst/>
            <a:cxnLst/>
            <a:rect r="r" b="b" t="t" l="l"/>
            <a:pathLst>
              <a:path h="10815012" w="18288000">
                <a:moveTo>
                  <a:pt x="0" y="0"/>
                </a:moveTo>
                <a:lnTo>
                  <a:pt x="18288000" y="0"/>
                </a:lnTo>
                <a:lnTo>
                  <a:pt x="18288000" y="10815012"/>
                </a:lnTo>
                <a:lnTo>
                  <a:pt x="0" y="10815012"/>
                </a:lnTo>
                <a:lnTo>
                  <a:pt x="0" y="0"/>
                </a:lnTo>
                <a:close/>
              </a:path>
            </a:pathLst>
          </a:custGeom>
          <a:blipFill>
            <a:blip r:embed="rId4"/>
            <a:stretch>
              <a:fillRect l="0" t="-729" r="0" b="-729"/>
            </a:stretch>
          </a:blipFill>
        </p:spPr>
      </p:sp>
      <p:sp>
        <p:nvSpPr>
          <p:cNvPr name="Freeform 8" id="8"/>
          <p:cNvSpPr/>
          <p:nvPr/>
        </p:nvSpPr>
        <p:spPr>
          <a:xfrm flipH="false" flipV="false" rot="0">
            <a:off x="-1360206" y="4161452"/>
            <a:ext cx="11651034" cy="7272187"/>
          </a:xfrm>
          <a:custGeom>
            <a:avLst/>
            <a:gdLst/>
            <a:ahLst/>
            <a:cxnLst/>
            <a:rect r="r" b="b" t="t" l="l"/>
            <a:pathLst>
              <a:path h="7272187" w="11651034">
                <a:moveTo>
                  <a:pt x="0" y="0"/>
                </a:moveTo>
                <a:lnTo>
                  <a:pt x="11651034" y="0"/>
                </a:lnTo>
                <a:lnTo>
                  <a:pt x="11651034" y="7272187"/>
                </a:lnTo>
                <a:lnTo>
                  <a:pt x="0" y="7272187"/>
                </a:lnTo>
                <a:lnTo>
                  <a:pt x="0" y="0"/>
                </a:lnTo>
                <a:close/>
              </a:path>
            </a:pathLst>
          </a:custGeom>
          <a:blipFill>
            <a:blip r:embed="rId5">
              <a:alphaModFix amt="50000"/>
            </a:blip>
            <a:stretch>
              <a:fillRect l="0" t="0" r="0" b="0"/>
            </a:stretch>
          </a:blipFill>
        </p:spPr>
      </p:sp>
      <p:sp>
        <p:nvSpPr>
          <p:cNvPr name="TextBox 9" id="9"/>
          <p:cNvSpPr txBox="true"/>
          <p:nvPr/>
        </p:nvSpPr>
        <p:spPr>
          <a:xfrm rot="0">
            <a:off x="3307679" y="2841796"/>
            <a:ext cx="7244497" cy="3418204"/>
          </a:xfrm>
          <a:prstGeom prst="rect">
            <a:avLst/>
          </a:prstGeom>
        </p:spPr>
        <p:txBody>
          <a:bodyPr anchor="t" rtlCol="false" tIns="0" lIns="0" bIns="0" rIns="0">
            <a:spAutoFit/>
          </a:bodyPr>
          <a:lstStyle/>
          <a:p>
            <a:pPr algn="l">
              <a:lnSpc>
                <a:spcPts val="12699"/>
              </a:lnSpc>
            </a:pPr>
            <a:r>
              <a:rPr lang="en-US" sz="12699" spc="-253">
                <a:solidFill>
                  <a:srgbClr val="FFFFFF"/>
                </a:solidFill>
                <a:latin typeface="Poppins Light"/>
                <a:ea typeface="Poppins Light"/>
                <a:cs typeface="Poppins Light"/>
                <a:sym typeface="Poppins Light"/>
              </a:rPr>
              <a:t>NETFLIX CONTENT </a:t>
            </a:r>
          </a:p>
        </p:txBody>
      </p:sp>
      <p:sp>
        <p:nvSpPr>
          <p:cNvPr name="TextBox 10" id="10"/>
          <p:cNvSpPr txBox="true"/>
          <p:nvPr/>
        </p:nvSpPr>
        <p:spPr>
          <a:xfrm rot="0">
            <a:off x="1071477" y="1057275"/>
            <a:ext cx="3795640" cy="437368"/>
          </a:xfrm>
          <a:prstGeom prst="rect">
            <a:avLst/>
          </a:prstGeom>
        </p:spPr>
        <p:txBody>
          <a:bodyPr anchor="t" rtlCol="false" tIns="0" lIns="0" bIns="0" rIns="0">
            <a:spAutoFit/>
          </a:bodyPr>
          <a:lstStyle/>
          <a:p>
            <a:pPr algn="l" marL="660085" indent="-330043" lvl="1">
              <a:lnSpc>
                <a:spcPts val="3057"/>
              </a:lnSpc>
              <a:buFont typeface="Arial"/>
              <a:buChar char="•"/>
            </a:pPr>
            <a:r>
              <a:rPr lang="en-US" sz="3057">
                <a:solidFill>
                  <a:srgbClr val="FFFFFF"/>
                </a:solidFill>
                <a:latin typeface="Poppins"/>
                <a:ea typeface="Poppins"/>
                <a:cs typeface="Poppins"/>
                <a:sym typeface="Poppins"/>
              </a:rPr>
              <a:t>SAHIL JENA</a:t>
            </a:r>
          </a:p>
        </p:txBody>
      </p:sp>
      <p:sp>
        <p:nvSpPr>
          <p:cNvPr name="TextBox 11" id="11"/>
          <p:cNvSpPr txBox="true"/>
          <p:nvPr/>
        </p:nvSpPr>
        <p:spPr>
          <a:xfrm rot="0">
            <a:off x="7725752" y="6126650"/>
            <a:ext cx="5652848" cy="896939"/>
          </a:xfrm>
          <a:prstGeom prst="rect">
            <a:avLst/>
          </a:prstGeom>
        </p:spPr>
        <p:txBody>
          <a:bodyPr anchor="t" rtlCol="false" tIns="0" lIns="0" bIns="0" rIns="0">
            <a:spAutoFit/>
          </a:bodyPr>
          <a:lstStyle/>
          <a:p>
            <a:pPr algn="l">
              <a:lnSpc>
                <a:spcPts val="7322"/>
              </a:lnSpc>
            </a:pPr>
            <a:r>
              <a:rPr lang="en-US" sz="5049" spc="252">
                <a:solidFill>
                  <a:srgbClr val="FFFFFF"/>
                </a:solidFill>
                <a:latin typeface="Josefin Sans"/>
                <a:ea typeface="Josefin Sans"/>
                <a:cs typeface="Josefin Sans"/>
                <a:sym typeface="Josefin Sans"/>
              </a:rPr>
              <a:t>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false" flipV="false" rot="0">
            <a:off x="8800600" y="4484426"/>
            <a:ext cx="4877073" cy="4603694"/>
          </a:xfrm>
          <a:custGeom>
            <a:avLst/>
            <a:gdLst/>
            <a:ahLst/>
            <a:cxnLst/>
            <a:rect r="r" b="b" t="t" l="l"/>
            <a:pathLst>
              <a:path h="4603694" w="4877073">
                <a:moveTo>
                  <a:pt x="0" y="0"/>
                </a:moveTo>
                <a:lnTo>
                  <a:pt x="4877072" y="0"/>
                </a:lnTo>
                <a:lnTo>
                  <a:pt x="4877072" y="4603694"/>
                </a:lnTo>
                <a:lnTo>
                  <a:pt x="0" y="4603694"/>
                </a:lnTo>
                <a:lnTo>
                  <a:pt x="0" y="0"/>
                </a:lnTo>
                <a:close/>
              </a:path>
            </a:pathLst>
          </a:custGeom>
          <a:blipFill>
            <a:blip r:embed="rId3"/>
            <a:stretch>
              <a:fillRect l="0" t="0" r="0" b="0"/>
            </a:stretch>
          </a:blipFill>
        </p:spPr>
      </p:sp>
      <p:grpSp>
        <p:nvGrpSpPr>
          <p:cNvPr name="Group 4" id="4"/>
          <p:cNvGrpSpPr/>
          <p:nvPr/>
        </p:nvGrpSpPr>
        <p:grpSpPr>
          <a:xfrm rot="0">
            <a:off x="1028700" y="1115733"/>
            <a:ext cx="486184" cy="144068"/>
            <a:chOff x="0" y="0"/>
            <a:chExt cx="128048" cy="37944"/>
          </a:xfrm>
        </p:grpSpPr>
        <p:sp>
          <p:nvSpPr>
            <p:cNvPr name="Freeform 5" id="5"/>
            <p:cNvSpPr/>
            <p:nvPr/>
          </p:nvSpPr>
          <p:spPr>
            <a:xfrm flipH="false" flipV="false" rot="0">
              <a:off x="0" y="0"/>
              <a:ext cx="128048" cy="37944"/>
            </a:xfrm>
            <a:custGeom>
              <a:avLst/>
              <a:gdLst/>
              <a:ahLst/>
              <a:cxnLst/>
              <a:rect r="r" b="b" t="t" l="l"/>
              <a:pathLst>
                <a:path h="37944" w="128048">
                  <a:moveTo>
                    <a:pt x="18972" y="0"/>
                  </a:moveTo>
                  <a:lnTo>
                    <a:pt x="109076" y="0"/>
                  </a:lnTo>
                  <a:cubicBezTo>
                    <a:pt x="119554" y="0"/>
                    <a:pt x="128048" y="8494"/>
                    <a:pt x="128048" y="18972"/>
                  </a:cubicBezTo>
                  <a:lnTo>
                    <a:pt x="128048" y="18972"/>
                  </a:lnTo>
                  <a:cubicBezTo>
                    <a:pt x="128048" y="29450"/>
                    <a:pt x="119554" y="37944"/>
                    <a:pt x="109076" y="37944"/>
                  </a:cubicBezTo>
                  <a:lnTo>
                    <a:pt x="18972" y="37944"/>
                  </a:lnTo>
                  <a:cubicBezTo>
                    <a:pt x="8494" y="37944"/>
                    <a:pt x="0" y="29450"/>
                    <a:pt x="0" y="18972"/>
                  </a:cubicBezTo>
                  <a:lnTo>
                    <a:pt x="0" y="18972"/>
                  </a:lnTo>
                  <a:cubicBezTo>
                    <a:pt x="0" y="8494"/>
                    <a:pt x="8494" y="0"/>
                    <a:pt x="18972" y="0"/>
                  </a:cubicBezTo>
                  <a:close/>
                </a:path>
              </a:pathLst>
            </a:custGeom>
            <a:solidFill>
              <a:srgbClr val="F70203"/>
            </a:solidFill>
          </p:spPr>
        </p:sp>
        <p:sp>
          <p:nvSpPr>
            <p:cNvPr name="TextBox 6" id="6"/>
            <p:cNvSpPr txBox="true"/>
            <p:nvPr/>
          </p:nvSpPr>
          <p:spPr>
            <a:xfrm>
              <a:off x="0" y="9525"/>
              <a:ext cx="128048" cy="28419"/>
            </a:xfrm>
            <a:prstGeom prst="rect">
              <a:avLst/>
            </a:prstGeom>
          </p:spPr>
          <p:txBody>
            <a:bodyPr anchor="ctr" rtlCol="false" tIns="50800" lIns="50800" bIns="50800" rIns="50800"/>
            <a:lstStyle/>
            <a:p>
              <a:pPr algn="ctr">
                <a:lnSpc>
                  <a:spcPts val="1800"/>
                </a:lnSpc>
              </a:pPr>
            </a:p>
          </p:txBody>
        </p:sp>
      </p:grpSp>
      <p:sp>
        <p:nvSpPr>
          <p:cNvPr name="TextBox 7" id="7"/>
          <p:cNvSpPr txBox="true"/>
          <p:nvPr/>
        </p:nvSpPr>
        <p:spPr>
          <a:xfrm rot="0">
            <a:off x="1940583" y="971550"/>
            <a:ext cx="4306080"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Netflix Originals vs. Third-Party</a:t>
            </a:r>
          </a:p>
        </p:txBody>
      </p:sp>
      <p:grpSp>
        <p:nvGrpSpPr>
          <p:cNvPr name="Group 8" id="8"/>
          <p:cNvGrpSpPr/>
          <p:nvPr/>
        </p:nvGrpSpPr>
        <p:grpSpPr>
          <a:xfrm rot="0">
            <a:off x="1028700" y="5449650"/>
            <a:ext cx="4962837" cy="318135"/>
            <a:chOff x="0" y="0"/>
            <a:chExt cx="6617116" cy="424180"/>
          </a:xfrm>
        </p:grpSpPr>
        <p:grpSp>
          <p:nvGrpSpPr>
            <p:cNvPr name="Group 9" id="9"/>
            <p:cNvGrpSpPr/>
            <p:nvPr/>
          </p:nvGrpSpPr>
          <p:grpSpPr>
            <a:xfrm rot="0">
              <a:off x="0" y="116045"/>
              <a:ext cx="616550" cy="192091"/>
              <a:chOff x="0" y="0"/>
              <a:chExt cx="121788" cy="37944"/>
            </a:xfrm>
          </p:grpSpPr>
          <p:sp>
            <p:nvSpPr>
              <p:cNvPr name="Freeform 10" id="10"/>
              <p:cNvSpPr/>
              <p:nvPr/>
            </p:nvSpPr>
            <p:spPr>
              <a:xfrm flipH="false" flipV="false" rot="0">
                <a:off x="0" y="0"/>
                <a:ext cx="121788" cy="37944"/>
              </a:xfrm>
              <a:custGeom>
                <a:avLst/>
                <a:gdLst/>
                <a:ahLst/>
                <a:cxnLst/>
                <a:rect r="r" b="b" t="t" l="l"/>
                <a:pathLst>
                  <a:path h="37944" w="121788">
                    <a:moveTo>
                      <a:pt x="18972" y="0"/>
                    </a:moveTo>
                    <a:lnTo>
                      <a:pt x="102816" y="0"/>
                    </a:lnTo>
                    <a:cubicBezTo>
                      <a:pt x="113294" y="0"/>
                      <a:pt x="121788" y="8494"/>
                      <a:pt x="121788" y="18972"/>
                    </a:cubicBezTo>
                    <a:lnTo>
                      <a:pt x="121788" y="18972"/>
                    </a:lnTo>
                    <a:cubicBezTo>
                      <a:pt x="121788" y="29450"/>
                      <a:pt x="113294" y="37944"/>
                      <a:pt x="102816" y="37944"/>
                    </a:cubicBezTo>
                    <a:lnTo>
                      <a:pt x="18972" y="37944"/>
                    </a:lnTo>
                    <a:cubicBezTo>
                      <a:pt x="8494" y="37944"/>
                      <a:pt x="0" y="29450"/>
                      <a:pt x="0" y="18972"/>
                    </a:cubicBezTo>
                    <a:lnTo>
                      <a:pt x="0" y="18972"/>
                    </a:lnTo>
                    <a:cubicBezTo>
                      <a:pt x="0" y="8494"/>
                      <a:pt x="8494" y="0"/>
                      <a:pt x="18972" y="0"/>
                    </a:cubicBezTo>
                    <a:close/>
                  </a:path>
                </a:pathLst>
              </a:custGeom>
              <a:solidFill>
                <a:srgbClr val="D2B99A"/>
              </a:solidFill>
            </p:spPr>
          </p:sp>
          <p:sp>
            <p:nvSpPr>
              <p:cNvPr name="TextBox 11" id="11"/>
              <p:cNvSpPr txBox="true"/>
              <p:nvPr/>
            </p:nvSpPr>
            <p:spPr>
              <a:xfrm>
                <a:off x="0" y="9525"/>
                <a:ext cx="121788" cy="28419"/>
              </a:xfrm>
              <a:prstGeom prst="rect">
                <a:avLst/>
              </a:prstGeom>
            </p:spPr>
            <p:txBody>
              <a:bodyPr anchor="ctr" rtlCol="false" tIns="50800" lIns="50800" bIns="50800" rIns="50800"/>
              <a:lstStyle/>
              <a:p>
                <a:pPr algn="ctr">
                  <a:lnSpc>
                    <a:spcPts val="1800"/>
                  </a:lnSpc>
                </a:pPr>
              </a:p>
            </p:txBody>
          </p:sp>
        </p:grpSp>
        <p:sp>
          <p:nvSpPr>
            <p:cNvPr name="TextBox 12" id="12"/>
            <p:cNvSpPr txBox="true"/>
            <p:nvPr/>
          </p:nvSpPr>
          <p:spPr>
            <a:xfrm rot="0">
              <a:off x="1156397" y="-57150"/>
              <a:ext cx="5460720" cy="48133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Older</a:t>
              </a:r>
              <a:r>
                <a:rPr lang="en-US" sz="2100">
                  <a:solidFill>
                    <a:srgbClr val="FFFFFF"/>
                  </a:solidFill>
                  <a:latin typeface="Poppins"/>
                  <a:ea typeface="Poppins"/>
                  <a:cs typeface="Poppins"/>
                  <a:sym typeface="Poppins"/>
                </a:rPr>
                <a:t> vs. Newer Movies</a:t>
              </a:r>
            </a:p>
          </p:txBody>
        </p:sp>
      </p:grpSp>
      <p:sp>
        <p:nvSpPr>
          <p:cNvPr name="TextBox 13" id="13"/>
          <p:cNvSpPr txBox="true"/>
          <p:nvPr/>
        </p:nvSpPr>
        <p:spPr>
          <a:xfrm rot="0">
            <a:off x="1447351" y="4164669"/>
            <a:ext cx="5390548" cy="1002665"/>
          </a:xfrm>
          <a:prstGeom prst="rect">
            <a:avLst/>
          </a:prstGeom>
        </p:spPr>
        <p:txBody>
          <a:bodyPr anchor="t" rtlCol="false" tIns="0" lIns="0" bIns="0" rIns="0">
            <a:spAutoFit/>
          </a:bodyPr>
          <a:lstStyle/>
          <a:p>
            <a:pPr algn="ctr">
              <a:lnSpc>
                <a:spcPts val="1960"/>
              </a:lnSpc>
            </a:pPr>
            <a:r>
              <a:rPr lang="en-US" sz="1400">
                <a:solidFill>
                  <a:srgbClr val="C3C5C6"/>
                </a:solidFill>
                <a:latin typeface="Poppins Light"/>
                <a:ea typeface="Poppins Light"/>
                <a:cs typeface="Poppins Light"/>
                <a:sym typeface="Poppins Light"/>
              </a:rPr>
              <a:t>N</a:t>
            </a:r>
            <a:r>
              <a:rPr lang="en-US" sz="1400">
                <a:solidFill>
                  <a:srgbClr val="C3C5C6"/>
                </a:solidFill>
                <a:latin typeface="Poppins Light"/>
                <a:ea typeface="Poppins Light"/>
                <a:cs typeface="Poppins Light"/>
                <a:sym typeface="Poppins Light"/>
              </a:rPr>
              <a:t>etflix Originals have a slightly higher average IMDB score and significantly more audience engagement with votes compared to third-party content.</a:t>
            </a:r>
          </a:p>
          <a:p>
            <a:pPr algn="ctr">
              <a:lnSpc>
                <a:spcPts val="1960"/>
              </a:lnSpc>
            </a:pPr>
          </a:p>
        </p:txBody>
      </p:sp>
      <p:grpSp>
        <p:nvGrpSpPr>
          <p:cNvPr name="Group 14" id="14"/>
          <p:cNvGrpSpPr/>
          <p:nvPr/>
        </p:nvGrpSpPr>
        <p:grpSpPr>
          <a:xfrm rot="0">
            <a:off x="1881993" y="1734241"/>
            <a:ext cx="5944626" cy="2250032"/>
            <a:chOff x="0" y="0"/>
            <a:chExt cx="7926168" cy="3000042"/>
          </a:xfrm>
        </p:grpSpPr>
        <p:sp>
          <p:nvSpPr>
            <p:cNvPr name="AutoShape 15" id="15"/>
            <p:cNvSpPr/>
            <p:nvPr/>
          </p:nvSpPr>
          <p:spPr>
            <a:xfrm>
              <a:off x="12700" y="1024294"/>
              <a:ext cx="5849513" cy="0"/>
            </a:xfrm>
            <a:prstGeom prst="line">
              <a:avLst/>
            </a:prstGeom>
            <a:ln cap="flat" w="12700">
              <a:solidFill>
                <a:srgbClr val="C3C5C6"/>
              </a:solidFill>
              <a:prstDash val="solid"/>
              <a:headEnd type="none" len="sm" w="sm"/>
              <a:tailEnd type="none" len="sm" w="sm"/>
            </a:ln>
          </p:spPr>
        </p:sp>
        <p:sp>
          <p:nvSpPr>
            <p:cNvPr name="AutoShape 16" id="16"/>
            <p:cNvSpPr/>
            <p:nvPr/>
          </p:nvSpPr>
          <p:spPr>
            <a:xfrm>
              <a:off x="43525" y="2014487"/>
              <a:ext cx="5818688" cy="0"/>
            </a:xfrm>
            <a:prstGeom prst="line">
              <a:avLst/>
            </a:prstGeom>
            <a:ln cap="flat" w="12700">
              <a:solidFill>
                <a:srgbClr val="C3C5C6"/>
              </a:solidFill>
              <a:prstDash val="solid"/>
              <a:headEnd type="none" len="sm" w="sm"/>
              <a:tailEnd type="none" len="sm" w="sm"/>
            </a:ln>
          </p:spPr>
        </p:sp>
        <p:sp>
          <p:nvSpPr>
            <p:cNvPr name="AutoShape 17" id="17"/>
            <p:cNvSpPr/>
            <p:nvPr/>
          </p:nvSpPr>
          <p:spPr>
            <a:xfrm flipV="true">
              <a:off x="34818" y="2986879"/>
              <a:ext cx="5827396" cy="6814"/>
            </a:xfrm>
            <a:prstGeom prst="line">
              <a:avLst/>
            </a:prstGeom>
            <a:ln cap="flat" w="12700">
              <a:solidFill>
                <a:srgbClr val="C3C5C6"/>
              </a:solidFill>
              <a:prstDash val="solid"/>
              <a:headEnd type="none" len="sm" w="sm"/>
              <a:tailEnd type="none" len="sm" w="sm"/>
            </a:ln>
          </p:spPr>
        </p:sp>
        <p:sp>
          <p:nvSpPr>
            <p:cNvPr name="AutoShape 18" id="18"/>
            <p:cNvSpPr/>
            <p:nvPr/>
          </p:nvSpPr>
          <p:spPr>
            <a:xfrm>
              <a:off x="6350" y="46394"/>
              <a:ext cx="19760" cy="2940484"/>
            </a:xfrm>
            <a:prstGeom prst="line">
              <a:avLst/>
            </a:prstGeom>
            <a:ln cap="flat" w="12700">
              <a:solidFill>
                <a:srgbClr val="C3C5C6"/>
              </a:solidFill>
              <a:prstDash val="solid"/>
              <a:headEnd type="none" len="sm" w="sm"/>
              <a:tailEnd type="none" len="sm" w="sm"/>
            </a:ln>
          </p:spPr>
        </p:sp>
        <p:sp>
          <p:nvSpPr>
            <p:cNvPr name="AutoShape 19" id="19"/>
            <p:cNvSpPr/>
            <p:nvPr/>
          </p:nvSpPr>
          <p:spPr>
            <a:xfrm flipH="true">
              <a:off x="2369804" y="46394"/>
              <a:ext cx="0" cy="2947298"/>
            </a:xfrm>
            <a:prstGeom prst="line">
              <a:avLst/>
            </a:prstGeom>
            <a:ln cap="flat" w="12700">
              <a:solidFill>
                <a:srgbClr val="C3C5C6"/>
              </a:solidFill>
              <a:prstDash val="solid"/>
              <a:headEnd type="none" len="sm" w="sm"/>
              <a:tailEnd type="none" len="sm" w="sm"/>
            </a:ln>
          </p:spPr>
        </p:sp>
        <p:sp>
          <p:nvSpPr>
            <p:cNvPr name="AutoShape 20" id="20"/>
            <p:cNvSpPr/>
            <p:nvPr/>
          </p:nvSpPr>
          <p:spPr>
            <a:xfrm>
              <a:off x="5855863" y="0"/>
              <a:ext cx="0" cy="2993692"/>
            </a:xfrm>
            <a:prstGeom prst="line">
              <a:avLst/>
            </a:prstGeom>
            <a:ln cap="flat" w="12700">
              <a:solidFill>
                <a:srgbClr val="C3C5C6"/>
              </a:solidFill>
              <a:prstDash val="solid"/>
              <a:headEnd type="none" len="sm" w="sm"/>
              <a:tailEnd type="none" len="sm" w="sm"/>
            </a:ln>
          </p:spPr>
        </p:sp>
        <p:sp>
          <p:nvSpPr>
            <p:cNvPr name="AutoShape 21" id="21"/>
            <p:cNvSpPr/>
            <p:nvPr/>
          </p:nvSpPr>
          <p:spPr>
            <a:xfrm>
              <a:off x="4078310" y="46394"/>
              <a:ext cx="0" cy="2940484"/>
            </a:xfrm>
            <a:prstGeom prst="line">
              <a:avLst/>
            </a:prstGeom>
            <a:ln cap="flat" w="12700">
              <a:solidFill>
                <a:srgbClr val="C3C5C6"/>
              </a:solidFill>
              <a:prstDash val="solid"/>
              <a:headEnd type="none" len="sm" w="sm"/>
              <a:tailEnd type="none" len="sm" w="sm"/>
            </a:ln>
          </p:spPr>
        </p:sp>
        <p:sp>
          <p:nvSpPr>
            <p:cNvPr name="TextBox 22" id="22"/>
            <p:cNvSpPr txBox="true"/>
            <p:nvPr/>
          </p:nvSpPr>
          <p:spPr>
            <a:xfrm rot="0">
              <a:off x="213495" y="1330675"/>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NETFLIX-ORIGINAL</a:t>
              </a:r>
            </a:p>
          </p:txBody>
        </p:sp>
        <p:sp>
          <p:nvSpPr>
            <p:cNvPr name="TextBox 23" id="23"/>
            <p:cNvSpPr txBox="true"/>
            <p:nvPr/>
          </p:nvSpPr>
          <p:spPr>
            <a:xfrm rot="0">
              <a:off x="419595" y="2150274"/>
              <a:ext cx="1562858" cy="660007"/>
            </a:xfrm>
            <a:prstGeom prst="rect">
              <a:avLst/>
            </a:prstGeom>
          </p:spPr>
          <p:txBody>
            <a:bodyPr anchor="t" rtlCol="false" tIns="0" lIns="0" bIns="0" rIns="0">
              <a:spAutoFit/>
            </a:bodyPr>
            <a:lstStyle/>
            <a:p>
              <a:pPr algn="ctr" marL="0" indent="0" lvl="0">
                <a:lnSpc>
                  <a:spcPts val="1985"/>
                </a:lnSpc>
                <a:spcBef>
                  <a:spcPct val="0"/>
                </a:spcBef>
              </a:pPr>
              <a:r>
                <a:rPr lang="en-US" sz="1417" strike="noStrike" u="none">
                  <a:solidFill>
                    <a:srgbClr val="FFFFFF"/>
                  </a:solidFill>
                  <a:latin typeface="Poppins"/>
                  <a:ea typeface="Poppins"/>
                  <a:cs typeface="Poppins"/>
                  <a:sym typeface="Poppins"/>
                </a:rPr>
                <a:t>THIRD-PARTY CONTENT</a:t>
              </a:r>
            </a:p>
          </p:txBody>
        </p:sp>
        <p:sp>
          <p:nvSpPr>
            <p:cNvPr name="TextBox 24" id="24"/>
            <p:cNvSpPr txBox="true"/>
            <p:nvPr/>
          </p:nvSpPr>
          <p:spPr>
            <a:xfrm rot="0">
              <a:off x="2952397" y="1287665"/>
              <a:ext cx="69815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6.53</a:t>
              </a:r>
            </a:p>
          </p:txBody>
        </p:sp>
        <p:sp>
          <p:nvSpPr>
            <p:cNvPr name="TextBox 25" id="25"/>
            <p:cNvSpPr txBox="true"/>
            <p:nvPr/>
          </p:nvSpPr>
          <p:spPr>
            <a:xfrm rot="0">
              <a:off x="3030317" y="2265312"/>
              <a:ext cx="542311"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6.5</a:t>
              </a:r>
            </a:p>
          </p:txBody>
        </p:sp>
        <p:sp>
          <p:nvSpPr>
            <p:cNvPr name="TextBox 26" id="26"/>
            <p:cNvSpPr txBox="true"/>
            <p:nvPr/>
          </p:nvSpPr>
          <p:spPr>
            <a:xfrm rot="0">
              <a:off x="4415160" y="1343221"/>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46577.71</a:t>
              </a:r>
            </a:p>
          </p:txBody>
        </p:sp>
        <p:sp>
          <p:nvSpPr>
            <p:cNvPr name="TextBox 27" id="27"/>
            <p:cNvSpPr txBox="true"/>
            <p:nvPr/>
          </p:nvSpPr>
          <p:spPr>
            <a:xfrm rot="0">
              <a:off x="4415160" y="2265312"/>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7854.66</a:t>
              </a:r>
            </a:p>
          </p:txBody>
        </p:sp>
        <p:sp>
          <p:nvSpPr>
            <p:cNvPr name="AutoShape 28" id="28"/>
            <p:cNvSpPr/>
            <p:nvPr/>
          </p:nvSpPr>
          <p:spPr>
            <a:xfrm>
              <a:off x="6350" y="40044"/>
              <a:ext cx="5849513" cy="0"/>
            </a:xfrm>
            <a:prstGeom prst="line">
              <a:avLst/>
            </a:prstGeom>
            <a:ln cap="flat" w="12700">
              <a:solidFill>
                <a:srgbClr val="C3C5C6"/>
              </a:solidFill>
              <a:prstDash val="solid"/>
              <a:headEnd type="none" len="sm" w="sm"/>
              <a:tailEnd type="none" len="sm" w="sm"/>
            </a:ln>
          </p:spPr>
        </p:sp>
        <p:sp>
          <p:nvSpPr>
            <p:cNvPr name="TextBox 29" id="29"/>
            <p:cNvSpPr txBox="true"/>
            <p:nvPr/>
          </p:nvSpPr>
          <p:spPr>
            <a:xfrm rot="0">
              <a:off x="327302" y="345238"/>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CONTENT TYPE</a:t>
              </a:r>
            </a:p>
          </p:txBody>
        </p:sp>
        <p:sp>
          <p:nvSpPr>
            <p:cNvPr name="TextBox 30" id="30"/>
            <p:cNvSpPr txBox="true"/>
            <p:nvPr/>
          </p:nvSpPr>
          <p:spPr>
            <a:xfrm rot="0">
              <a:off x="2698799" y="343454"/>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AVG IMDB</a:t>
              </a:r>
            </a:p>
          </p:txBody>
        </p:sp>
        <p:sp>
          <p:nvSpPr>
            <p:cNvPr name="TextBox 31" id="31"/>
            <p:cNvSpPr txBox="true"/>
            <p:nvPr/>
          </p:nvSpPr>
          <p:spPr>
            <a:xfrm rot="0">
              <a:off x="4162873" y="178354"/>
              <a:ext cx="1608427"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IMDB VOTES</a:t>
              </a:r>
            </a:p>
          </p:txBody>
        </p:sp>
      </p:grpSp>
      <p:grpSp>
        <p:nvGrpSpPr>
          <p:cNvPr name="Group 32" id="32"/>
          <p:cNvGrpSpPr/>
          <p:nvPr/>
        </p:nvGrpSpPr>
        <p:grpSpPr>
          <a:xfrm rot="0">
            <a:off x="1881989" y="6127206"/>
            <a:ext cx="5944630" cy="2254794"/>
            <a:chOff x="0" y="0"/>
            <a:chExt cx="7926173" cy="3006392"/>
          </a:xfrm>
        </p:grpSpPr>
        <p:sp>
          <p:nvSpPr>
            <p:cNvPr name="AutoShape 33" id="33"/>
            <p:cNvSpPr/>
            <p:nvPr/>
          </p:nvSpPr>
          <p:spPr>
            <a:xfrm>
              <a:off x="43525" y="1980792"/>
              <a:ext cx="7882643" cy="0"/>
            </a:xfrm>
            <a:prstGeom prst="line">
              <a:avLst/>
            </a:prstGeom>
            <a:ln cap="flat" w="12700">
              <a:solidFill>
                <a:srgbClr val="C3C5C6"/>
              </a:solidFill>
              <a:prstDash val="solid"/>
              <a:headEnd type="none" len="sm" w="sm"/>
              <a:tailEnd type="none" len="sm" w="sm"/>
            </a:ln>
          </p:spPr>
        </p:sp>
        <p:sp>
          <p:nvSpPr>
            <p:cNvPr name="AutoShape 34" id="34"/>
            <p:cNvSpPr/>
            <p:nvPr/>
          </p:nvSpPr>
          <p:spPr>
            <a:xfrm flipV="true">
              <a:off x="34818" y="2959998"/>
              <a:ext cx="7885001" cy="0"/>
            </a:xfrm>
            <a:prstGeom prst="line">
              <a:avLst/>
            </a:prstGeom>
            <a:ln cap="flat" w="12700">
              <a:solidFill>
                <a:srgbClr val="C3C5C6"/>
              </a:solidFill>
              <a:prstDash val="solid"/>
              <a:headEnd type="none" len="sm" w="sm"/>
              <a:tailEnd type="none" len="sm" w="sm"/>
            </a:ln>
          </p:spPr>
        </p:sp>
        <p:sp>
          <p:nvSpPr>
            <p:cNvPr name="AutoShape 35" id="35"/>
            <p:cNvSpPr/>
            <p:nvPr/>
          </p:nvSpPr>
          <p:spPr>
            <a:xfrm>
              <a:off x="6350" y="12700"/>
              <a:ext cx="19760" cy="2940484"/>
            </a:xfrm>
            <a:prstGeom prst="line">
              <a:avLst/>
            </a:prstGeom>
            <a:ln cap="flat" w="12700">
              <a:solidFill>
                <a:srgbClr val="C3C5C6"/>
              </a:solidFill>
              <a:prstDash val="solid"/>
              <a:headEnd type="none" len="sm" w="sm"/>
              <a:tailEnd type="none" len="sm" w="sm"/>
            </a:ln>
          </p:spPr>
        </p:sp>
        <p:sp>
          <p:nvSpPr>
            <p:cNvPr name="AutoShape 36" id="36"/>
            <p:cNvSpPr/>
            <p:nvPr/>
          </p:nvSpPr>
          <p:spPr>
            <a:xfrm flipH="true">
              <a:off x="2369804" y="12700"/>
              <a:ext cx="0" cy="2947298"/>
            </a:xfrm>
            <a:prstGeom prst="line">
              <a:avLst/>
            </a:prstGeom>
            <a:ln cap="flat" w="12700">
              <a:solidFill>
                <a:srgbClr val="C3C5C6"/>
              </a:solidFill>
              <a:prstDash val="solid"/>
              <a:headEnd type="none" len="sm" w="sm"/>
              <a:tailEnd type="none" len="sm" w="sm"/>
            </a:ln>
          </p:spPr>
        </p:sp>
        <p:sp>
          <p:nvSpPr>
            <p:cNvPr name="AutoShape 37" id="37"/>
            <p:cNvSpPr/>
            <p:nvPr/>
          </p:nvSpPr>
          <p:spPr>
            <a:xfrm>
              <a:off x="5855863" y="12700"/>
              <a:ext cx="0" cy="2947298"/>
            </a:xfrm>
            <a:prstGeom prst="line">
              <a:avLst/>
            </a:prstGeom>
            <a:ln cap="flat" w="12700">
              <a:solidFill>
                <a:srgbClr val="C3C5C6"/>
              </a:solidFill>
              <a:prstDash val="solid"/>
              <a:headEnd type="none" len="sm" w="sm"/>
              <a:tailEnd type="none" len="sm" w="sm"/>
            </a:ln>
          </p:spPr>
        </p:sp>
        <p:sp>
          <p:nvSpPr>
            <p:cNvPr name="AutoShape 38" id="38"/>
            <p:cNvSpPr/>
            <p:nvPr/>
          </p:nvSpPr>
          <p:spPr>
            <a:xfrm>
              <a:off x="4078310" y="12700"/>
              <a:ext cx="0" cy="2940484"/>
            </a:xfrm>
            <a:prstGeom prst="line">
              <a:avLst/>
            </a:prstGeom>
            <a:ln cap="flat" w="12700">
              <a:solidFill>
                <a:srgbClr val="C3C5C6"/>
              </a:solidFill>
              <a:prstDash val="solid"/>
              <a:headEnd type="none" len="sm" w="sm"/>
              <a:tailEnd type="none" len="sm" w="sm"/>
            </a:ln>
          </p:spPr>
        </p:sp>
        <p:sp>
          <p:nvSpPr>
            <p:cNvPr name="TextBox 39" id="39"/>
            <p:cNvSpPr txBox="true"/>
            <p:nvPr/>
          </p:nvSpPr>
          <p:spPr>
            <a:xfrm rot="0">
              <a:off x="85114" y="1275645"/>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OLDER (PRE-2000)</a:t>
              </a:r>
            </a:p>
          </p:txBody>
        </p:sp>
        <p:sp>
          <p:nvSpPr>
            <p:cNvPr name="TextBox 40" id="40"/>
            <p:cNvSpPr txBox="true"/>
            <p:nvPr/>
          </p:nvSpPr>
          <p:spPr>
            <a:xfrm rot="0">
              <a:off x="419595" y="2116579"/>
              <a:ext cx="1562858"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NEWE</a:t>
              </a:r>
              <a:r>
                <a:rPr lang="en-US" sz="1417" strike="noStrike" u="none">
                  <a:solidFill>
                    <a:srgbClr val="FFFFFF"/>
                  </a:solidFill>
                  <a:latin typeface="Poppins"/>
                  <a:ea typeface="Poppins"/>
                  <a:cs typeface="Poppins"/>
                  <a:sym typeface="Poppins"/>
                </a:rPr>
                <a:t>R</a:t>
              </a:r>
              <a:r>
                <a:rPr lang="en-US" sz="1417" strike="noStrike" u="none">
                  <a:solidFill>
                    <a:srgbClr val="FFFFFF"/>
                  </a:solidFill>
                  <a:latin typeface="Poppins"/>
                  <a:ea typeface="Poppins"/>
                  <a:cs typeface="Poppins"/>
                  <a:sym typeface="Poppins"/>
                </a:rPr>
                <a:t> (2000 &amp; L</a:t>
              </a:r>
              <a:r>
                <a:rPr lang="en-US" sz="1417" strike="noStrike" u="none">
                  <a:solidFill>
                    <a:srgbClr val="FFFFFF"/>
                  </a:solidFill>
                  <a:latin typeface="Poppins"/>
                  <a:ea typeface="Poppins"/>
                  <a:cs typeface="Poppins"/>
                  <a:sym typeface="Poppins"/>
                </a:rPr>
                <a:t>ATE</a:t>
              </a:r>
              <a:r>
                <a:rPr lang="en-US" sz="1417" strike="noStrike" u="none">
                  <a:solidFill>
                    <a:srgbClr val="FFFFFF"/>
                  </a:solidFill>
                  <a:latin typeface="Poppins"/>
                  <a:ea typeface="Poppins"/>
                  <a:cs typeface="Poppins"/>
                  <a:sym typeface="Poppins"/>
                </a:rPr>
                <a:t>R)</a:t>
              </a:r>
            </a:p>
          </p:txBody>
        </p:sp>
        <p:sp>
          <p:nvSpPr>
            <p:cNvPr name="TextBox 41" id="41"/>
            <p:cNvSpPr txBox="true"/>
            <p:nvPr/>
          </p:nvSpPr>
          <p:spPr>
            <a:xfrm rot="0">
              <a:off x="2940986" y="1253971"/>
              <a:ext cx="69815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6.78</a:t>
              </a:r>
            </a:p>
          </p:txBody>
        </p:sp>
        <p:sp>
          <p:nvSpPr>
            <p:cNvPr name="TextBox 42" id="42"/>
            <p:cNvSpPr txBox="true"/>
            <p:nvPr/>
          </p:nvSpPr>
          <p:spPr>
            <a:xfrm rot="0">
              <a:off x="2891793" y="2231617"/>
              <a:ext cx="819359" cy="372816"/>
            </a:xfrm>
            <a:prstGeom prst="rect">
              <a:avLst/>
            </a:prstGeom>
          </p:spPr>
          <p:txBody>
            <a:bodyPr anchor="t" rtlCol="false" tIns="0" lIns="0" bIns="0" rIns="0">
              <a:spAutoFit/>
            </a:bodyPr>
            <a:lstStyle/>
            <a:p>
              <a:pPr algn="just" marL="0" indent="0" lvl="0">
                <a:lnSpc>
                  <a:spcPts val="2307"/>
                </a:lnSpc>
                <a:spcBef>
                  <a:spcPct val="0"/>
                </a:spcBef>
              </a:pPr>
              <a:r>
                <a:rPr lang="en-US" sz="1647" strike="noStrike" u="none">
                  <a:solidFill>
                    <a:srgbClr val="C3C5C6"/>
                  </a:solidFill>
                  <a:latin typeface="Poppins Light"/>
                  <a:ea typeface="Poppins Light"/>
                  <a:cs typeface="Poppins Light"/>
                  <a:sym typeface="Poppins Light"/>
                </a:rPr>
                <a:t>6.</a:t>
              </a:r>
              <a:r>
                <a:rPr lang="en-US" sz="1647" strike="noStrike" u="none">
                  <a:solidFill>
                    <a:srgbClr val="C3C5C6"/>
                  </a:solidFill>
                  <a:latin typeface="Poppins Light"/>
                  <a:ea typeface="Poppins Light"/>
                  <a:cs typeface="Poppins Light"/>
                  <a:sym typeface="Poppins Light"/>
                </a:rPr>
                <a:t>22</a:t>
              </a:r>
            </a:p>
          </p:txBody>
        </p:sp>
        <p:sp>
          <p:nvSpPr>
            <p:cNvPr name="TextBox 43" id="43"/>
            <p:cNvSpPr txBox="true"/>
            <p:nvPr/>
          </p:nvSpPr>
          <p:spPr>
            <a:xfrm rot="0">
              <a:off x="4634413" y="1232636"/>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6.63</a:t>
              </a:r>
            </a:p>
          </p:txBody>
        </p:sp>
        <p:sp>
          <p:nvSpPr>
            <p:cNvPr name="TextBox 44" id="44"/>
            <p:cNvSpPr txBox="true"/>
            <p:nvPr/>
          </p:nvSpPr>
          <p:spPr>
            <a:xfrm rot="0">
              <a:off x="4634413" y="2231617"/>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6.</a:t>
              </a:r>
              <a:r>
                <a:rPr lang="en-US" sz="1647" strike="noStrike" u="none">
                  <a:solidFill>
                    <a:srgbClr val="C3C5C6"/>
                  </a:solidFill>
                  <a:latin typeface="Poppins Light"/>
                  <a:ea typeface="Poppins Light"/>
                  <a:cs typeface="Poppins Light"/>
                  <a:sym typeface="Poppins Light"/>
                </a:rPr>
                <a:t>46</a:t>
              </a:r>
            </a:p>
          </p:txBody>
        </p:sp>
        <p:sp>
          <p:nvSpPr>
            <p:cNvPr name="AutoShape 45" id="45"/>
            <p:cNvSpPr/>
            <p:nvPr/>
          </p:nvSpPr>
          <p:spPr>
            <a:xfrm>
              <a:off x="6350" y="6350"/>
              <a:ext cx="7919818" cy="6350"/>
            </a:xfrm>
            <a:prstGeom prst="line">
              <a:avLst/>
            </a:prstGeom>
            <a:ln cap="flat" w="12700">
              <a:solidFill>
                <a:srgbClr val="C3C5C6"/>
              </a:solidFill>
              <a:prstDash val="solid"/>
              <a:headEnd type="none" len="sm" w="sm"/>
              <a:tailEnd type="none" len="sm" w="sm"/>
            </a:ln>
          </p:spPr>
        </p:sp>
        <p:sp>
          <p:nvSpPr>
            <p:cNvPr name="TextBox 46" id="46"/>
            <p:cNvSpPr txBox="true"/>
            <p:nvPr/>
          </p:nvSpPr>
          <p:spPr>
            <a:xfrm rot="0">
              <a:off x="85114" y="311543"/>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MOVIE CATEGORY</a:t>
              </a:r>
            </a:p>
          </p:txBody>
        </p:sp>
        <p:sp>
          <p:nvSpPr>
            <p:cNvPr name="TextBox 47" id="47"/>
            <p:cNvSpPr txBox="true"/>
            <p:nvPr/>
          </p:nvSpPr>
          <p:spPr>
            <a:xfrm rot="0">
              <a:off x="2698799" y="309759"/>
              <a:ext cx="5227370" cy="329807"/>
            </a:xfrm>
            <a:prstGeom prst="rect">
              <a:avLst/>
            </a:prstGeom>
          </p:spPr>
          <p:txBody>
            <a:bodyPr anchor="t" rtlCol="false" tIns="0" lIns="0" bIns="0" rIns="0">
              <a:spAutoFit/>
            </a:bodyPr>
            <a:lstStyle/>
            <a:p>
              <a:pPr algn="l" marL="0" indent="0" lvl="0">
                <a:lnSpc>
                  <a:spcPts val="1985"/>
                </a:lnSpc>
                <a:spcBef>
                  <a:spcPct val="0"/>
                </a:spcBef>
              </a:pPr>
              <a:r>
                <a:rPr lang="en-US" sz="1417">
                  <a:solidFill>
                    <a:srgbClr val="FFFFFF"/>
                  </a:solidFill>
                  <a:latin typeface="Poppins"/>
                  <a:ea typeface="Poppins"/>
                  <a:cs typeface="Poppins"/>
                  <a:sym typeface="Poppins"/>
                </a:rPr>
                <a:t>AVG IMDB</a:t>
              </a:r>
            </a:p>
          </p:txBody>
        </p:sp>
        <p:sp>
          <p:nvSpPr>
            <p:cNvPr name="TextBox 48" id="48"/>
            <p:cNvSpPr txBox="true"/>
            <p:nvPr/>
          </p:nvSpPr>
          <p:spPr>
            <a:xfrm rot="0">
              <a:off x="4162873" y="311543"/>
              <a:ext cx="1608427" cy="3298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TMDB</a:t>
              </a:r>
            </a:p>
          </p:txBody>
        </p:sp>
        <p:sp>
          <p:nvSpPr>
            <p:cNvPr name="AutoShape 49" id="49"/>
            <p:cNvSpPr/>
            <p:nvPr/>
          </p:nvSpPr>
          <p:spPr>
            <a:xfrm>
              <a:off x="7919818" y="12700"/>
              <a:ext cx="0" cy="2993692"/>
            </a:xfrm>
            <a:prstGeom prst="line">
              <a:avLst/>
            </a:prstGeom>
            <a:ln cap="flat" w="12700">
              <a:solidFill>
                <a:srgbClr val="C3C5C6"/>
              </a:solidFill>
              <a:prstDash val="solid"/>
              <a:headEnd type="none" len="sm" w="sm"/>
              <a:tailEnd type="none" len="sm" w="sm"/>
            </a:ln>
          </p:spPr>
        </p:sp>
        <p:sp>
          <p:nvSpPr>
            <p:cNvPr name="AutoShape 50" id="50"/>
            <p:cNvSpPr/>
            <p:nvPr/>
          </p:nvSpPr>
          <p:spPr>
            <a:xfrm>
              <a:off x="6350" y="990600"/>
              <a:ext cx="7882643" cy="0"/>
            </a:xfrm>
            <a:prstGeom prst="line">
              <a:avLst/>
            </a:prstGeom>
            <a:ln cap="flat" w="12700">
              <a:solidFill>
                <a:srgbClr val="C3C5C6"/>
              </a:solidFill>
              <a:prstDash val="solid"/>
              <a:headEnd type="none" len="sm" w="sm"/>
              <a:tailEnd type="none" len="sm" w="sm"/>
            </a:ln>
          </p:spPr>
        </p:sp>
        <p:sp>
          <p:nvSpPr>
            <p:cNvPr name="TextBox 51" id="51"/>
            <p:cNvSpPr txBox="true"/>
            <p:nvPr/>
          </p:nvSpPr>
          <p:spPr>
            <a:xfrm rot="0">
              <a:off x="6083627" y="147834"/>
              <a:ext cx="1608427" cy="660007"/>
            </a:xfrm>
            <a:prstGeom prst="rect">
              <a:avLst/>
            </a:prstGeom>
          </p:spPr>
          <p:txBody>
            <a:bodyPr anchor="t" rtlCol="false" tIns="0" lIns="0" bIns="0" rIns="0">
              <a:spAutoFit/>
            </a:bodyPr>
            <a:lstStyle/>
            <a:p>
              <a:pPr algn="ctr" marL="0" indent="0" lvl="0">
                <a:lnSpc>
                  <a:spcPts val="1985"/>
                </a:lnSpc>
                <a:spcBef>
                  <a:spcPct val="0"/>
                </a:spcBef>
              </a:pPr>
              <a:r>
                <a:rPr lang="en-US" sz="1417">
                  <a:solidFill>
                    <a:srgbClr val="FFFFFF"/>
                  </a:solidFill>
                  <a:latin typeface="Poppins"/>
                  <a:ea typeface="Poppins"/>
                  <a:cs typeface="Poppins"/>
                  <a:sym typeface="Poppins"/>
                </a:rPr>
                <a:t>AVG TMDB</a:t>
              </a:r>
            </a:p>
            <a:p>
              <a:pPr algn="ctr" marL="0" indent="0" lvl="0">
                <a:lnSpc>
                  <a:spcPts val="1985"/>
                </a:lnSpc>
                <a:spcBef>
                  <a:spcPct val="0"/>
                </a:spcBef>
              </a:pPr>
              <a:r>
                <a:rPr lang="en-US" sz="1417" strike="noStrike" u="none">
                  <a:solidFill>
                    <a:srgbClr val="FFFFFF"/>
                  </a:solidFill>
                  <a:latin typeface="Poppins"/>
                  <a:ea typeface="Poppins"/>
                  <a:cs typeface="Poppins"/>
                  <a:sym typeface="Poppins"/>
                </a:rPr>
                <a:t>POPULARITY</a:t>
              </a:r>
            </a:p>
          </p:txBody>
        </p:sp>
        <p:sp>
          <p:nvSpPr>
            <p:cNvPr name="TextBox 52" id="52"/>
            <p:cNvSpPr txBox="true"/>
            <p:nvPr/>
          </p:nvSpPr>
          <p:spPr>
            <a:xfrm rot="0">
              <a:off x="6570028" y="1232636"/>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11.22</a:t>
              </a:r>
            </a:p>
          </p:txBody>
        </p:sp>
        <p:sp>
          <p:nvSpPr>
            <p:cNvPr name="TextBox 53" id="53"/>
            <p:cNvSpPr txBox="true"/>
            <p:nvPr/>
          </p:nvSpPr>
          <p:spPr>
            <a:xfrm rot="0">
              <a:off x="6570028" y="2231617"/>
              <a:ext cx="1356140" cy="372816"/>
            </a:xfrm>
            <a:prstGeom prst="rect">
              <a:avLst/>
            </a:prstGeom>
          </p:spPr>
          <p:txBody>
            <a:bodyPr anchor="t" rtlCol="false" tIns="0" lIns="0" bIns="0" rIns="0">
              <a:spAutoFit/>
            </a:bodyPr>
            <a:lstStyle/>
            <a:p>
              <a:pPr algn="l" marL="0" indent="0" lvl="0">
                <a:lnSpc>
                  <a:spcPts val="2307"/>
                </a:lnSpc>
                <a:spcBef>
                  <a:spcPct val="0"/>
                </a:spcBef>
              </a:pPr>
              <a:r>
                <a:rPr lang="en-US" sz="1647">
                  <a:solidFill>
                    <a:srgbClr val="C3C5C6"/>
                  </a:solidFill>
                  <a:latin typeface="Poppins Light"/>
                  <a:ea typeface="Poppins Light"/>
                  <a:cs typeface="Poppins Light"/>
                  <a:sym typeface="Poppins Light"/>
                </a:rPr>
                <a:t>20.75</a:t>
              </a:r>
            </a:p>
          </p:txBody>
        </p:sp>
      </p:grpSp>
      <p:sp>
        <p:nvSpPr>
          <p:cNvPr name="TextBox 54" id="54"/>
          <p:cNvSpPr txBox="true"/>
          <p:nvPr/>
        </p:nvSpPr>
        <p:spPr>
          <a:xfrm rot="0">
            <a:off x="2159032" y="8562975"/>
            <a:ext cx="5390548" cy="1002665"/>
          </a:xfrm>
          <a:prstGeom prst="rect">
            <a:avLst/>
          </a:prstGeom>
        </p:spPr>
        <p:txBody>
          <a:bodyPr anchor="t" rtlCol="false" tIns="0" lIns="0" bIns="0" rIns="0">
            <a:spAutoFit/>
          </a:bodyPr>
          <a:lstStyle/>
          <a:p>
            <a:pPr algn="ctr">
              <a:lnSpc>
                <a:spcPts val="1960"/>
              </a:lnSpc>
            </a:pPr>
            <a:r>
              <a:rPr lang="en-US" sz="1400">
                <a:solidFill>
                  <a:srgbClr val="C3C5C6"/>
                </a:solidFill>
                <a:latin typeface="Poppins Light"/>
                <a:ea typeface="Poppins Light"/>
                <a:cs typeface="Poppins Light"/>
                <a:sym typeface="Poppins Light"/>
              </a:rPr>
              <a:t>O</a:t>
            </a:r>
            <a:r>
              <a:rPr lang="en-US" sz="1400">
                <a:solidFill>
                  <a:srgbClr val="C3C5C6"/>
                </a:solidFill>
                <a:latin typeface="Poppins Light"/>
                <a:ea typeface="Poppins Light"/>
                <a:cs typeface="Poppins Light"/>
                <a:sym typeface="Poppins Light"/>
              </a:rPr>
              <a:t>lder (pre-2000) movies have higher average IMDB and TMDB scores, while newer content (2000 &amp; later) shows greater TMDB popularity.</a:t>
            </a:r>
          </a:p>
          <a:p>
            <a:pPr algn="ctr">
              <a:lnSpc>
                <a:spcPts val="1960"/>
              </a:lnSpc>
            </a:pPr>
          </a:p>
        </p:txBody>
      </p:sp>
      <p:sp>
        <p:nvSpPr>
          <p:cNvPr name="TextBox 55" id="55"/>
          <p:cNvSpPr txBox="true"/>
          <p:nvPr/>
        </p:nvSpPr>
        <p:spPr>
          <a:xfrm rot="0">
            <a:off x="9443271" y="3207841"/>
            <a:ext cx="3591730" cy="1118235"/>
          </a:xfrm>
          <a:prstGeom prst="rect">
            <a:avLst/>
          </a:prstGeom>
        </p:spPr>
        <p:txBody>
          <a:bodyPr anchor="t" rtlCol="false" tIns="0" lIns="0" bIns="0" rIns="0">
            <a:spAutoFit/>
          </a:bodyPr>
          <a:lstStyle/>
          <a:p>
            <a:pPr algn="ctr">
              <a:lnSpc>
                <a:spcPts val="2940"/>
              </a:lnSpc>
            </a:pPr>
            <a:r>
              <a:rPr lang="en-US" sz="2100">
                <a:solidFill>
                  <a:srgbClr val="FFFFFF"/>
                </a:solidFill>
                <a:latin typeface="Poppins"/>
                <a:ea typeface="Poppins"/>
                <a:cs typeface="Poppins"/>
                <a:sym typeface="Poppins"/>
              </a:rPr>
              <a:t>Content Type with Highest Engagement</a:t>
            </a:r>
          </a:p>
          <a:p>
            <a:pPr algn="l">
              <a:lnSpc>
                <a:spcPts val="29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477250" cy="10287000"/>
          </a:xfrm>
          <a:custGeom>
            <a:avLst/>
            <a:gdLst/>
            <a:ahLst/>
            <a:cxnLst/>
            <a:rect r="r" b="b" t="t" l="l"/>
            <a:pathLst>
              <a:path h="10287000" w="8477250">
                <a:moveTo>
                  <a:pt x="0" y="0"/>
                </a:moveTo>
                <a:lnTo>
                  <a:pt x="8477250" y="0"/>
                </a:lnTo>
                <a:lnTo>
                  <a:pt x="8477250" y="10287000"/>
                </a:lnTo>
                <a:lnTo>
                  <a:pt x="0" y="10287000"/>
                </a:lnTo>
                <a:lnTo>
                  <a:pt x="0" y="0"/>
                </a:lnTo>
                <a:close/>
              </a:path>
            </a:pathLst>
          </a:custGeom>
          <a:blipFill>
            <a:blip r:embed="rId2"/>
            <a:stretch>
              <a:fillRect l="0" t="-11805" r="0" b="-11805"/>
            </a:stretch>
          </a:blipFill>
        </p:spPr>
      </p:sp>
      <p:grpSp>
        <p:nvGrpSpPr>
          <p:cNvPr name="Group 3" id="3"/>
          <p:cNvGrpSpPr/>
          <p:nvPr/>
        </p:nvGrpSpPr>
        <p:grpSpPr>
          <a:xfrm rot="0">
            <a:off x="4610278" y="0"/>
            <a:ext cx="3876497" cy="10287000"/>
            <a:chOff x="0" y="0"/>
            <a:chExt cx="1020970" cy="2709333"/>
          </a:xfrm>
        </p:grpSpPr>
        <p:sp>
          <p:nvSpPr>
            <p:cNvPr name="Freeform 4" id="4"/>
            <p:cNvSpPr/>
            <p:nvPr/>
          </p:nvSpPr>
          <p:spPr>
            <a:xfrm flipH="false" flipV="false" rot="0">
              <a:off x="0" y="0"/>
              <a:ext cx="1020970" cy="2709333"/>
            </a:xfrm>
            <a:custGeom>
              <a:avLst/>
              <a:gdLst/>
              <a:ahLst/>
              <a:cxnLst/>
              <a:rect r="r" b="b" t="t" l="l"/>
              <a:pathLst>
                <a:path h="2709333" w="1020970">
                  <a:moveTo>
                    <a:pt x="0" y="0"/>
                  </a:moveTo>
                  <a:lnTo>
                    <a:pt x="1020970" y="0"/>
                  </a:lnTo>
                  <a:lnTo>
                    <a:pt x="1020970"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020970" cy="2699808"/>
            </a:xfrm>
            <a:prstGeom prst="rect">
              <a:avLst/>
            </a:prstGeom>
          </p:spPr>
          <p:txBody>
            <a:bodyPr anchor="ctr" rtlCol="false" tIns="50800" lIns="50800" bIns="50800" rIns="50800"/>
            <a:lstStyle/>
            <a:p>
              <a:pPr algn="ctr">
                <a:lnSpc>
                  <a:spcPts val="1800"/>
                </a:lnSpc>
              </a:pPr>
            </a:p>
          </p:txBody>
        </p:sp>
      </p:grpSp>
      <p:sp>
        <p:nvSpPr>
          <p:cNvPr name="TextBox 6" id="6"/>
          <p:cNvSpPr txBox="true"/>
          <p:nvPr/>
        </p:nvSpPr>
        <p:spPr>
          <a:xfrm rot="0">
            <a:off x="10614364" y="652780"/>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CONCLUSION</a:t>
            </a:r>
          </a:p>
        </p:txBody>
      </p:sp>
      <p:sp>
        <p:nvSpPr>
          <p:cNvPr name="TextBox 7" id="7"/>
          <p:cNvSpPr txBox="true"/>
          <p:nvPr/>
        </p:nvSpPr>
        <p:spPr>
          <a:xfrm rot="0">
            <a:off x="8741335" y="2049784"/>
            <a:ext cx="8517965" cy="7208516"/>
          </a:xfrm>
          <a:prstGeom prst="rect">
            <a:avLst/>
          </a:prstGeom>
        </p:spPr>
        <p:txBody>
          <a:bodyPr anchor="t" rtlCol="false" tIns="0" lIns="0" bIns="0" rIns="0">
            <a:spAutoFit/>
          </a:bodyPr>
          <a:lstStyle/>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Netflix Originals have slightly better ratings and significantly more audience engagement than third-party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Older movies (pre-2000) have higher average ratings but are less popular than newer ones.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TV Shows outperform movies in engagement (TMDB popularity: 26.76 vs. 20.31).</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No clear correlation between runtime and ratings, though longer runtimes (194 mins) often receive higher votes and scores.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Top genres like History, War, and Documentaries have the best ratings.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South Korea, Japan, and the UK produce the highest-rated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Versatile actors and renowned directors consistently deliver high-quality content.</a:t>
            </a:r>
          </a:p>
          <a:p>
            <a:pPr algn="l">
              <a:lnSpc>
                <a:spcPts val="2730"/>
              </a:lnSpc>
              <a:spcBef>
                <a:spcPct val="0"/>
              </a:spcBef>
            </a:pPr>
          </a:p>
          <a:p>
            <a:pPr algn="l">
              <a:lnSpc>
                <a:spcPts val="2730"/>
              </a:lnSpc>
              <a:spcBef>
                <a:spcPct val="0"/>
              </a:spcBef>
            </a:pPr>
          </a:p>
          <a:p>
            <a:pPr algn="l">
              <a:lnSpc>
                <a:spcPts val="2730"/>
              </a:lnSpc>
              <a:spcBef>
                <a:spcPct val="0"/>
              </a:spcBef>
            </a:pPr>
            <a:r>
              <a:rPr lang="en-US" sz="1950">
                <a:solidFill>
                  <a:srgbClr val="FFFFFF"/>
                </a:solidFill>
                <a:latin typeface="Poppins Light"/>
                <a:ea typeface="Poppins Light"/>
                <a:cs typeface="Poppins Light"/>
                <a:sym typeface="Poppins Light"/>
              </a:rPr>
              <a:t>Action Points: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Focus on regional high-rated content,</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Promote long-form, high-performing movies,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Invest in TV Shows and Originals,</a:t>
            </a:r>
          </a:p>
          <a:p>
            <a:pPr algn="l" marL="421047" indent="-210524" lvl="1">
              <a:lnSpc>
                <a:spcPts val="2730"/>
              </a:lnSpc>
              <a:buFont typeface="Arial"/>
              <a:buChar char="•"/>
            </a:pPr>
            <a:r>
              <a:rPr lang="en-US" sz="1950">
                <a:solidFill>
                  <a:srgbClr val="FFFFFF"/>
                </a:solidFill>
                <a:latin typeface="Poppins Light"/>
                <a:ea typeface="Poppins Light"/>
                <a:cs typeface="Poppins Light"/>
                <a:sym typeface="Poppins Light"/>
              </a:rPr>
              <a:t>Collaborate with top-rated actors and directors.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344273" y="4665139"/>
            <a:ext cx="7599455" cy="1023398"/>
          </a:xfrm>
          <a:prstGeom prst="rect">
            <a:avLst/>
          </a:prstGeom>
        </p:spPr>
        <p:txBody>
          <a:bodyPr anchor="t" rtlCol="false" tIns="0" lIns="0" bIns="0" rIns="0">
            <a:spAutoFit/>
          </a:bodyPr>
          <a:lstStyle/>
          <a:p>
            <a:pPr algn="ctr">
              <a:lnSpc>
                <a:spcPts val="7206"/>
              </a:lnSpc>
            </a:pPr>
            <a:r>
              <a:rPr lang="en-US" sz="7206">
                <a:solidFill>
                  <a:srgbClr val="FFFFFF"/>
                </a:solidFill>
                <a:latin typeface="Poppins Light"/>
                <a:ea typeface="Poppins Light"/>
                <a:cs typeface="Poppins Light"/>
                <a:sym typeface="Poppins Light"/>
              </a:rPr>
              <a:t>THANK YOU</a:t>
            </a:r>
          </a:p>
        </p:txBody>
      </p:sp>
      <p:grpSp>
        <p:nvGrpSpPr>
          <p:cNvPr name="Group 3" id="3"/>
          <p:cNvGrpSpPr/>
          <p:nvPr/>
        </p:nvGrpSpPr>
        <p:grpSpPr>
          <a:xfrm rot="0">
            <a:off x="4670729" y="6280136"/>
            <a:ext cx="8946543" cy="1277914"/>
            <a:chOff x="0" y="0"/>
            <a:chExt cx="11928724" cy="1703885"/>
          </a:xfrm>
        </p:grpSpPr>
        <p:sp>
          <p:nvSpPr>
            <p:cNvPr name="Freeform 4" id="4">
              <a:hlinkClick r:id="rId3" tooltip="https://github.com/Sahil-S2/Netflix-Insights-Analytics"/>
            </p:cNvPr>
            <p:cNvSpPr/>
            <p:nvPr/>
          </p:nvSpPr>
          <p:spPr>
            <a:xfrm flipH="false" flipV="false" rot="0">
              <a:off x="1817986" y="733574"/>
              <a:ext cx="969340" cy="970311"/>
            </a:xfrm>
            <a:custGeom>
              <a:avLst/>
              <a:gdLst/>
              <a:ahLst/>
              <a:cxnLst/>
              <a:rect r="r" b="b" t="t" l="l"/>
              <a:pathLst>
                <a:path h="970311" w="969340">
                  <a:moveTo>
                    <a:pt x="0" y="0"/>
                  </a:moveTo>
                  <a:lnTo>
                    <a:pt x="969340" y="0"/>
                  </a:lnTo>
                  <a:lnTo>
                    <a:pt x="969340" y="970311"/>
                  </a:lnTo>
                  <a:lnTo>
                    <a:pt x="0" y="970311"/>
                  </a:lnTo>
                  <a:lnTo>
                    <a:pt x="0" y="0"/>
                  </a:lnTo>
                  <a:close/>
                </a:path>
              </a:pathLst>
            </a:custGeom>
            <a:blipFill>
              <a:blip r:embed="rId2"/>
              <a:stretch>
                <a:fillRect l="0" t="0" r="0" b="0"/>
              </a:stretch>
            </a:blipFill>
          </p:spPr>
        </p:sp>
        <p:sp>
          <p:nvSpPr>
            <p:cNvPr name="TextBox 5" id="5"/>
            <p:cNvSpPr txBox="true"/>
            <p:nvPr/>
          </p:nvSpPr>
          <p:spPr>
            <a:xfrm rot="0">
              <a:off x="0" y="-27364"/>
              <a:ext cx="4605312" cy="386004"/>
            </a:xfrm>
            <a:prstGeom prst="rect">
              <a:avLst/>
            </a:prstGeom>
          </p:spPr>
          <p:txBody>
            <a:bodyPr anchor="t" rtlCol="false" tIns="0" lIns="0" bIns="0" rIns="0">
              <a:spAutoFit/>
            </a:bodyPr>
            <a:lstStyle/>
            <a:p>
              <a:pPr algn="ctr">
                <a:lnSpc>
                  <a:spcPts val="2515"/>
                </a:lnSpc>
              </a:pPr>
              <a:r>
                <a:rPr lang="en-US" sz="1796">
                  <a:solidFill>
                    <a:srgbClr val="FFFFFF"/>
                  </a:solidFill>
                  <a:latin typeface="Canva Sans"/>
                  <a:ea typeface="Canva Sans"/>
                  <a:cs typeface="Canva Sans"/>
                  <a:sym typeface="Canva Sans"/>
                </a:rPr>
                <a:t>📂 View Full Project on GitHub</a:t>
              </a:r>
            </a:p>
          </p:txBody>
        </p:sp>
        <p:sp>
          <p:nvSpPr>
            <p:cNvPr name="Freeform 6" id="6">
              <a:hlinkClick r:id="rId5" tooltip="http://linkedin.com/in/sahil-jena-067b1b301"/>
            </p:cNvPr>
            <p:cNvSpPr/>
            <p:nvPr/>
          </p:nvSpPr>
          <p:spPr>
            <a:xfrm flipH="false" flipV="false" rot="0">
              <a:off x="8379227" y="764299"/>
              <a:ext cx="908862" cy="908862"/>
            </a:xfrm>
            <a:custGeom>
              <a:avLst/>
              <a:gdLst/>
              <a:ahLst/>
              <a:cxnLst/>
              <a:rect r="r" b="b" t="t" l="l"/>
              <a:pathLst>
                <a:path h="908862" w="908862">
                  <a:moveTo>
                    <a:pt x="0" y="0"/>
                  </a:moveTo>
                  <a:lnTo>
                    <a:pt x="908862" y="0"/>
                  </a:lnTo>
                  <a:lnTo>
                    <a:pt x="908862" y="908861"/>
                  </a:lnTo>
                  <a:lnTo>
                    <a:pt x="0" y="908861"/>
                  </a:lnTo>
                  <a:lnTo>
                    <a:pt x="0" y="0"/>
                  </a:lnTo>
                  <a:close/>
                </a:path>
              </a:pathLst>
            </a:custGeom>
            <a:blipFill>
              <a:blip r:embed="rId4"/>
              <a:stretch>
                <a:fillRect l="0" t="0" r="0" b="0"/>
              </a:stretch>
            </a:blipFill>
          </p:spPr>
        </p:sp>
        <p:sp>
          <p:nvSpPr>
            <p:cNvPr name="TextBox 7" id="7"/>
            <p:cNvSpPr txBox="true"/>
            <p:nvPr/>
          </p:nvSpPr>
          <p:spPr>
            <a:xfrm rot="0">
              <a:off x="5738592" y="-28575"/>
              <a:ext cx="6190131" cy="387215"/>
            </a:xfrm>
            <a:prstGeom prst="rect">
              <a:avLst/>
            </a:prstGeom>
          </p:spPr>
          <p:txBody>
            <a:bodyPr anchor="t" rtlCol="false" tIns="0" lIns="0" bIns="0" rIns="0">
              <a:spAutoFit/>
            </a:bodyPr>
            <a:lstStyle/>
            <a:p>
              <a:pPr algn="ctr">
                <a:lnSpc>
                  <a:spcPts val="2523"/>
                </a:lnSpc>
              </a:pPr>
              <a:r>
                <a:rPr lang="en-US" sz="1802">
                  <a:solidFill>
                    <a:srgbClr val="FFFFFF"/>
                  </a:solidFill>
                  <a:latin typeface="Canva Sans"/>
                  <a:ea typeface="Canva Sans"/>
                  <a:cs typeface="Canva Sans"/>
                  <a:sym typeface="Canva Sans"/>
                </a:rPr>
                <a:t>🔗 Connect with me on LinkedIn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0010"/>
            <a:ext cx="18288000" cy="10447020"/>
          </a:xfrm>
          <a:custGeom>
            <a:avLst/>
            <a:gdLst/>
            <a:ahLst/>
            <a:cxnLst/>
            <a:rect r="r" b="b" t="t" l="l"/>
            <a:pathLst>
              <a:path h="10447020" w="18288000">
                <a:moveTo>
                  <a:pt x="0" y="0"/>
                </a:moveTo>
                <a:lnTo>
                  <a:pt x="18288000" y="0"/>
                </a:lnTo>
                <a:lnTo>
                  <a:pt x="18288000" y="10447020"/>
                </a:lnTo>
                <a:lnTo>
                  <a:pt x="0" y="10447020"/>
                </a:lnTo>
                <a:lnTo>
                  <a:pt x="0" y="0"/>
                </a:lnTo>
                <a:close/>
              </a:path>
            </a:pathLst>
          </a:custGeom>
          <a:blipFill>
            <a:blip r:embed="rId2"/>
            <a:stretch>
              <a:fillRect l="0" t="0" r="0" b="0"/>
            </a:stretch>
          </a:blipFill>
        </p:spPr>
      </p:sp>
      <p:sp>
        <p:nvSpPr>
          <p:cNvPr name="AutoShape 3" id="3"/>
          <p:cNvSpPr/>
          <p:nvPr/>
        </p:nvSpPr>
        <p:spPr>
          <a:xfrm>
            <a:off x="2571750" y="4856039"/>
            <a:ext cx="5905500" cy="0"/>
          </a:xfrm>
          <a:prstGeom prst="line">
            <a:avLst/>
          </a:prstGeom>
          <a:ln cap="flat" w="9525">
            <a:solidFill>
              <a:srgbClr val="C3C5C6"/>
            </a:solidFill>
            <a:prstDash val="solid"/>
            <a:headEnd type="none" len="sm" w="sm"/>
            <a:tailEnd type="none" len="sm" w="sm"/>
          </a:ln>
        </p:spPr>
      </p:sp>
      <p:sp>
        <p:nvSpPr>
          <p:cNvPr name="AutoShape 4" id="4"/>
          <p:cNvSpPr/>
          <p:nvPr/>
        </p:nvSpPr>
        <p:spPr>
          <a:xfrm>
            <a:off x="9810750" y="4856039"/>
            <a:ext cx="5905500" cy="0"/>
          </a:xfrm>
          <a:prstGeom prst="line">
            <a:avLst/>
          </a:prstGeom>
          <a:ln cap="flat" w="9525">
            <a:solidFill>
              <a:srgbClr val="C3C5C6"/>
            </a:solidFill>
            <a:prstDash val="solid"/>
            <a:headEnd type="none" len="sm" w="sm"/>
            <a:tailEnd type="none" len="sm" w="sm"/>
          </a:ln>
        </p:spPr>
      </p:sp>
      <p:sp>
        <p:nvSpPr>
          <p:cNvPr name="AutoShape 5" id="5"/>
          <p:cNvSpPr/>
          <p:nvPr/>
        </p:nvSpPr>
        <p:spPr>
          <a:xfrm>
            <a:off x="2571750" y="6029772"/>
            <a:ext cx="5905500" cy="0"/>
          </a:xfrm>
          <a:prstGeom prst="line">
            <a:avLst/>
          </a:prstGeom>
          <a:ln cap="flat" w="9525">
            <a:solidFill>
              <a:srgbClr val="C3C5C6"/>
            </a:solidFill>
            <a:prstDash val="solid"/>
            <a:headEnd type="none" len="sm" w="sm"/>
            <a:tailEnd type="none" len="sm" w="sm"/>
          </a:ln>
        </p:spPr>
      </p:sp>
      <p:sp>
        <p:nvSpPr>
          <p:cNvPr name="AutoShape 6" id="6"/>
          <p:cNvSpPr/>
          <p:nvPr/>
        </p:nvSpPr>
        <p:spPr>
          <a:xfrm>
            <a:off x="9810750" y="6029772"/>
            <a:ext cx="5905500" cy="0"/>
          </a:xfrm>
          <a:prstGeom prst="line">
            <a:avLst/>
          </a:prstGeom>
          <a:ln cap="flat" w="9525">
            <a:solidFill>
              <a:srgbClr val="C3C5C6"/>
            </a:solidFill>
            <a:prstDash val="solid"/>
            <a:headEnd type="none" len="sm" w="sm"/>
            <a:tailEnd type="none" len="sm" w="sm"/>
          </a:ln>
        </p:spPr>
      </p:sp>
      <p:sp>
        <p:nvSpPr>
          <p:cNvPr name="AutoShape 7" id="7"/>
          <p:cNvSpPr/>
          <p:nvPr/>
        </p:nvSpPr>
        <p:spPr>
          <a:xfrm>
            <a:off x="2571750" y="7203505"/>
            <a:ext cx="5905500" cy="0"/>
          </a:xfrm>
          <a:prstGeom prst="line">
            <a:avLst/>
          </a:prstGeom>
          <a:ln cap="flat" w="9525">
            <a:solidFill>
              <a:srgbClr val="C3C5C6"/>
            </a:solidFill>
            <a:prstDash val="solid"/>
            <a:headEnd type="none" len="sm" w="sm"/>
            <a:tailEnd type="none" len="sm" w="sm"/>
          </a:ln>
        </p:spPr>
      </p:sp>
      <p:sp>
        <p:nvSpPr>
          <p:cNvPr name="AutoShape 8" id="8"/>
          <p:cNvSpPr/>
          <p:nvPr/>
        </p:nvSpPr>
        <p:spPr>
          <a:xfrm>
            <a:off x="9810750" y="7203505"/>
            <a:ext cx="5905500" cy="0"/>
          </a:xfrm>
          <a:prstGeom prst="line">
            <a:avLst/>
          </a:prstGeom>
          <a:ln cap="flat" w="9525">
            <a:solidFill>
              <a:srgbClr val="C3C5C6"/>
            </a:solidFill>
            <a:prstDash val="solid"/>
            <a:headEnd type="none" len="sm" w="sm"/>
            <a:tailEnd type="none" len="sm" w="sm"/>
          </a:ln>
        </p:spPr>
      </p:sp>
      <p:sp>
        <p:nvSpPr>
          <p:cNvPr name="TextBox 9" id="9"/>
          <p:cNvSpPr txBox="true"/>
          <p:nvPr/>
        </p:nvSpPr>
        <p:spPr>
          <a:xfrm rot="0">
            <a:off x="2571750" y="1952625"/>
            <a:ext cx="7026020" cy="799519"/>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TABLE OF CONTENTS</a:t>
            </a:r>
          </a:p>
        </p:txBody>
      </p:sp>
      <p:sp>
        <p:nvSpPr>
          <p:cNvPr name="TextBox 10" id="10"/>
          <p:cNvSpPr txBox="true"/>
          <p:nvPr/>
        </p:nvSpPr>
        <p:spPr>
          <a:xfrm rot="0">
            <a:off x="2571750" y="4057069"/>
            <a:ext cx="369094" cy="452782"/>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01</a:t>
            </a:r>
          </a:p>
        </p:txBody>
      </p:sp>
      <p:sp>
        <p:nvSpPr>
          <p:cNvPr name="TextBox 11" id="11"/>
          <p:cNvSpPr txBox="true"/>
          <p:nvPr/>
        </p:nvSpPr>
        <p:spPr>
          <a:xfrm rot="0">
            <a:off x="3321844" y="4141511"/>
            <a:ext cx="2939497" cy="264849"/>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Introduction</a:t>
            </a:r>
          </a:p>
        </p:txBody>
      </p:sp>
      <p:sp>
        <p:nvSpPr>
          <p:cNvPr name="TextBox 12" id="12"/>
          <p:cNvSpPr txBox="true"/>
          <p:nvPr/>
        </p:nvSpPr>
        <p:spPr>
          <a:xfrm rot="0">
            <a:off x="9810750" y="4057069"/>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04</a:t>
            </a:r>
          </a:p>
        </p:txBody>
      </p:sp>
      <p:sp>
        <p:nvSpPr>
          <p:cNvPr name="TextBox 13" id="13"/>
          <p:cNvSpPr txBox="true"/>
          <p:nvPr/>
        </p:nvSpPr>
        <p:spPr>
          <a:xfrm rot="0">
            <a:off x="10560844" y="4141511"/>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SQL Queries</a:t>
            </a:r>
          </a:p>
        </p:txBody>
      </p:sp>
      <p:sp>
        <p:nvSpPr>
          <p:cNvPr name="TextBox 14" id="14"/>
          <p:cNvSpPr txBox="true"/>
          <p:nvPr/>
        </p:nvSpPr>
        <p:spPr>
          <a:xfrm rot="0">
            <a:off x="2571750" y="5230802"/>
            <a:ext cx="485705"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02</a:t>
            </a:r>
          </a:p>
        </p:txBody>
      </p:sp>
      <p:sp>
        <p:nvSpPr>
          <p:cNvPr name="TextBox 15" id="15"/>
          <p:cNvSpPr txBox="true"/>
          <p:nvPr/>
        </p:nvSpPr>
        <p:spPr>
          <a:xfrm rot="0">
            <a:off x="3321844" y="5315243"/>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Dataset Overview</a:t>
            </a:r>
          </a:p>
        </p:txBody>
      </p:sp>
      <p:sp>
        <p:nvSpPr>
          <p:cNvPr name="TextBox 16" id="16"/>
          <p:cNvSpPr txBox="true"/>
          <p:nvPr/>
        </p:nvSpPr>
        <p:spPr>
          <a:xfrm rot="0">
            <a:off x="9810750" y="5230802"/>
            <a:ext cx="506016"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05</a:t>
            </a:r>
          </a:p>
        </p:txBody>
      </p:sp>
      <p:sp>
        <p:nvSpPr>
          <p:cNvPr name="TextBox 17" id="17"/>
          <p:cNvSpPr txBox="true"/>
          <p:nvPr/>
        </p:nvSpPr>
        <p:spPr>
          <a:xfrm rot="0">
            <a:off x="10560844" y="5315243"/>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Findings &amp; Visuals</a:t>
            </a:r>
          </a:p>
        </p:txBody>
      </p:sp>
      <p:sp>
        <p:nvSpPr>
          <p:cNvPr name="TextBox 18" id="18"/>
          <p:cNvSpPr txBox="true"/>
          <p:nvPr/>
        </p:nvSpPr>
        <p:spPr>
          <a:xfrm rot="0">
            <a:off x="2571750" y="6404535"/>
            <a:ext cx="491012"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03</a:t>
            </a:r>
          </a:p>
        </p:txBody>
      </p:sp>
      <p:sp>
        <p:nvSpPr>
          <p:cNvPr name="TextBox 19" id="19"/>
          <p:cNvSpPr txBox="true"/>
          <p:nvPr/>
        </p:nvSpPr>
        <p:spPr>
          <a:xfrm rot="0">
            <a:off x="3321844" y="6488976"/>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Objectives </a:t>
            </a:r>
          </a:p>
        </p:txBody>
      </p:sp>
      <p:sp>
        <p:nvSpPr>
          <p:cNvPr name="TextBox 20" id="20"/>
          <p:cNvSpPr txBox="true"/>
          <p:nvPr/>
        </p:nvSpPr>
        <p:spPr>
          <a:xfrm rot="0">
            <a:off x="9810750" y="6404535"/>
            <a:ext cx="750094" cy="452755"/>
          </a:xfrm>
          <a:prstGeom prst="rect">
            <a:avLst/>
          </a:prstGeom>
        </p:spPr>
        <p:txBody>
          <a:bodyPr anchor="t" rtlCol="false" tIns="0" lIns="0" bIns="0" rIns="0">
            <a:spAutoFit/>
          </a:bodyPr>
          <a:lstStyle/>
          <a:p>
            <a:pPr algn="l">
              <a:lnSpc>
                <a:spcPts val="3200"/>
              </a:lnSpc>
            </a:pPr>
            <a:r>
              <a:rPr lang="en-US" sz="3200">
                <a:solidFill>
                  <a:srgbClr val="FFFFFF"/>
                </a:solidFill>
                <a:latin typeface="Poppins Light"/>
                <a:ea typeface="Poppins Light"/>
                <a:cs typeface="Poppins Light"/>
                <a:sym typeface="Poppins Light"/>
              </a:rPr>
              <a:t>06</a:t>
            </a:r>
          </a:p>
        </p:txBody>
      </p:sp>
      <p:sp>
        <p:nvSpPr>
          <p:cNvPr name="TextBox 21" id="21"/>
          <p:cNvSpPr txBox="true"/>
          <p:nvPr/>
        </p:nvSpPr>
        <p:spPr>
          <a:xfrm rot="0">
            <a:off x="10560844" y="6488976"/>
            <a:ext cx="2939497" cy="264795"/>
          </a:xfrm>
          <a:prstGeom prst="rect">
            <a:avLst/>
          </a:prstGeom>
        </p:spPr>
        <p:txBody>
          <a:bodyPr anchor="t" rtlCol="false" tIns="0" lIns="0" bIns="0" rIns="0">
            <a:spAutoFit/>
          </a:bodyPr>
          <a:lstStyle/>
          <a:p>
            <a:pPr algn="l">
              <a:lnSpc>
                <a:spcPts val="1800"/>
              </a:lnSpc>
            </a:pPr>
            <a:r>
              <a:rPr lang="en-US" sz="1800">
                <a:solidFill>
                  <a:srgbClr val="C3C5C6"/>
                </a:solidFill>
                <a:latin typeface="Poppins Light"/>
                <a:ea typeface="Poppins Light"/>
                <a:cs typeface="Poppins Light"/>
                <a:sym typeface="Poppins Light"/>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610278" y="0"/>
            <a:ext cx="3876497" cy="10287000"/>
            <a:chOff x="0" y="0"/>
            <a:chExt cx="1020970" cy="2709333"/>
          </a:xfrm>
        </p:grpSpPr>
        <p:sp>
          <p:nvSpPr>
            <p:cNvPr name="Freeform 3" id="3"/>
            <p:cNvSpPr/>
            <p:nvPr/>
          </p:nvSpPr>
          <p:spPr>
            <a:xfrm flipH="false" flipV="false" rot="0">
              <a:off x="0" y="0"/>
              <a:ext cx="1020970" cy="2709333"/>
            </a:xfrm>
            <a:custGeom>
              <a:avLst/>
              <a:gdLst/>
              <a:ahLst/>
              <a:cxnLst/>
              <a:rect r="r" b="b" t="t" l="l"/>
              <a:pathLst>
                <a:path h="2709333" w="1020970">
                  <a:moveTo>
                    <a:pt x="0" y="0"/>
                  </a:moveTo>
                  <a:lnTo>
                    <a:pt x="1020970" y="0"/>
                  </a:lnTo>
                  <a:lnTo>
                    <a:pt x="1020970"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4" id="4"/>
            <p:cNvSpPr txBox="true"/>
            <p:nvPr/>
          </p:nvSpPr>
          <p:spPr>
            <a:xfrm>
              <a:off x="0" y="9525"/>
              <a:ext cx="1020970" cy="2699808"/>
            </a:xfrm>
            <a:prstGeom prst="rect">
              <a:avLst/>
            </a:prstGeom>
          </p:spPr>
          <p:txBody>
            <a:bodyPr anchor="ctr" rtlCol="false" tIns="50800" lIns="50800" bIns="50800" rIns="50800"/>
            <a:lstStyle/>
            <a:p>
              <a:pPr algn="ctr">
                <a:lnSpc>
                  <a:spcPts val="1800"/>
                </a:lnSpc>
              </a:pPr>
            </a:p>
          </p:txBody>
        </p:sp>
      </p:grpSp>
      <p:sp>
        <p:nvSpPr>
          <p:cNvPr name="Freeform 5" id="5"/>
          <p:cNvSpPr/>
          <p:nvPr/>
        </p:nvSpPr>
        <p:spPr>
          <a:xfrm flipH="false" flipV="false" rot="0">
            <a:off x="0" y="0"/>
            <a:ext cx="11651034" cy="10287000"/>
          </a:xfrm>
          <a:custGeom>
            <a:avLst/>
            <a:gdLst/>
            <a:ahLst/>
            <a:cxnLst/>
            <a:rect r="r" b="b" t="t" l="l"/>
            <a:pathLst>
              <a:path h="10287000" w="11651034">
                <a:moveTo>
                  <a:pt x="0" y="0"/>
                </a:moveTo>
                <a:lnTo>
                  <a:pt x="11651034" y="0"/>
                </a:lnTo>
                <a:lnTo>
                  <a:pt x="11651034" y="10287000"/>
                </a:lnTo>
                <a:lnTo>
                  <a:pt x="0" y="10287000"/>
                </a:lnTo>
                <a:lnTo>
                  <a:pt x="0" y="0"/>
                </a:lnTo>
                <a:close/>
              </a:path>
            </a:pathLst>
          </a:custGeom>
          <a:blipFill>
            <a:blip r:embed="rId2"/>
            <a:stretch>
              <a:fillRect l="-41456" t="0" r="0" b="0"/>
            </a:stretch>
          </a:blipFill>
        </p:spPr>
      </p:sp>
      <p:sp>
        <p:nvSpPr>
          <p:cNvPr name="TextBox 6" id="6"/>
          <p:cNvSpPr txBox="true"/>
          <p:nvPr/>
        </p:nvSpPr>
        <p:spPr>
          <a:xfrm rot="0">
            <a:off x="9810750" y="1952625"/>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INTRODUCTION</a:t>
            </a:r>
          </a:p>
        </p:txBody>
      </p:sp>
      <p:sp>
        <p:nvSpPr>
          <p:cNvPr name="TextBox 7" id="7"/>
          <p:cNvSpPr txBox="true"/>
          <p:nvPr/>
        </p:nvSpPr>
        <p:spPr>
          <a:xfrm rot="0">
            <a:off x="9810750" y="3240218"/>
            <a:ext cx="7448550" cy="18611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N</a:t>
            </a:r>
            <a:r>
              <a:rPr lang="en-US" sz="2100">
                <a:solidFill>
                  <a:srgbClr val="FFFFFF"/>
                </a:solidFill>
                <a:latin typeface="Poppins"/>
                <a:ea typeface="Poppins"/>
                <a:cs typeface="Poppins"/>
                <a:sym typeface="Poppins"/>
              </a:rPr>
              <a:t>etflix has revolutionized the entertainment industry, offering a massive library of movies and TV shows across different genres and regions. With thousands of titles available, understanding content trends is crucial for maintaining its competitive edge</a:t>
            </a:r>
          </a:p>
        </p:txBody>
      </p:sp>
      <p:sp>
        <p:nvSpPr>
          <p:cNvPr name="TextBox 8" id="8"/>
          <p:cNvSpPr txBox="true"/>
          <p:nvPr/>
        </p:nvSpPr>
        <p:spPr>
          <a:xfrm rot="0">
            <a:off x="9810750" y="5415728"/>
            <a:ext cx="6996911" cy="2671445"/>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This analysis explores Netflix’s content catalog, focusing on key aspects such as production trends, audience preferences, and content performance. Using SQL, we uncover insights into how Netflix's library evolves over time, which genres dominate, and how different factors influence ratings and popularity.  </a:t>
            </a:r>
          </a:p>
          <a:p>
            <a:pPr algn="l">
              <a:lnSpc>
                <a:spcPts val="2379"/>
              </a:lnSpc>
            </a:pPr>
          </a:p>
          <a:p>
            <a:pPr algn="l">
              <a:lnSpc>
                <a:spcPts val="2379"/>
              </a:lnSpc>
            </a:pPr>
            <a:r>
              <a:rPr lang="en-US" sz="1699">
                <a:solidFill>
                  <a:srgbClr val="C3C5C6"/>
                </a:solidFill>
                <a:latin typeface="Poppins Light"/>
                <a:ea typeface="Poppins Light"/>
                <a:cs typeface="Poppins Light"/>
                <a:sym typeface="Poppins Light"/>
              </a:rPr>
              <a:t>By analyzing this data, we gain a deeper understanding of how Netflix curates its content and adapts to changing viewer demands.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6095055" y="2179196"/>
            <a:ext cx="6921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DATASET OVERVIEW</a:t>
            </a:r>
          </a:p>
        </p:txBody>
      </p:sp>
      <p:sp>
        <p:nvSpPr>
          <p:cNvPr name="TextBox 4" id="4"/>
          <p:cNvSpPr txBox="true"/>
          <p:nvPr/>
        </p:nvSpPr>
        <p:spPr>
          <a:xfrm rot="0">
            <a:off x="5846858" y="4002281"/>
            <a:ext cx="4759889"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Titles Dataset (titles.csv)</a:t>
            </a:r>
          </a:p>
        </p:txBody>
      </p:sp>
      <p:sp>
        <p:nvSpPr>
          <p:cNvPr name="TextBox 5" id="5"/>
          <p:cNvSpPr txBox="true"/>
          <p:nvPr/>
        </p:nvSpPr>
        <p:spPr>
          <a:xfrm rot="0">
            <a:off x="5846858" y="3188211"/>
            <a:ext cx="7684047" cy="60452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For this analysis, we used two datasets: Titles and Credits, containing detailed information about Netflix content and the people involved in it.</a:t>
            </a:r>
          </a:p>
        </p:txBody>
      </p:sp>
      <p:sp>
        <p:nvSpPr>
          <p:cNvPr name="TextBox 6" id="6"/>
          <p:cNvSpPr txBox="true"/>
          <p:nvPr/>
        </p:nvSpPr>
        <p:spPr>
          <a:xfrm rot="0">
            <a:off x="5846858" y="4587116"/>
            <a:ext cx="9537386" cy="1490345"/>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Contains 5,000+ unique titles with 15 key attributes, including:</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Title Information – ID, name, type (Movie/TV Show), description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Release Details – Release year, runtime, age certification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Content Classification – Genres, production countries, seasons (for TV shows)</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Performance Metrics – IMDB &amp; TMDB scores, votes, popularity</a:t>
            </a:r>
          </a:p>
        </p:txBody>
      </p:sp>
      <p:sp>
        <p:nvSpPr>
          <p:cNvPr name="TextBox 7" id="7"/>
          <p:cNvSpPr txBox="true"/>
          <p:nvPr/>
        </p:nvSpPr>
        <p:spPr>
          <a:xfrm rot="0">
            <a:off x="5846858" y="6362554"/>
            <a:ext cx="4759889"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Credits Dataset (credits.csv)</a:t>
            </a:r>
          </a:p>
        </p:txBody>
      </p:sp>
      <p:sp>
        <p:nvSpPr>
          <p:cNvPr name="TextBox 8" id="8"/>
          <p:cNvSpPr txBox="true"/>
          <p:nvPr/>
        </p:nvSpPr>
        <p:spPr>
          <a:xfrm rot="0">
            <a:off x="5846858" y="6947389"/>
            <a:ext cx="9537386" cy="119507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Contains 77,000+ actor and director credits with 5 key attributes:</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Person Details – ID, name, role (ACTOR/DIRECTOR)</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Title Connection – The title ID associated with the person</a:t>
            </a:r>
          </a:p>
          <a:p>
            <a:pPr algn="l" marL="367029" indent="-183514" lvl="1">
              <a:lnSpc>
                <a:spcPts val="2379"/>
              </a:lnSpc>
              <a:buFont typeface="Arial"/>
              <a:buChar char="•"/>
            </a:pPr>
            <a:r>
              <a:rPr lang="en-US" sz="1699">
                <a:solidFill>
                  <a:srgbClr val="C3C5C6"/>
                </a:solidFill>
                <a:latin typeface="Poppins Light"/>
                <a:ea typeface="Poppins Light"/>
                <a:cs typeface="Poppins Light"/>
                <a:sym typeface="Poppins Light"/>
              </a:rPr>
              <a:t>Character Information – Name of the character played (for actors)</a:t>
            </a:r>
          </a:p>
        </p:txBody>
      </p:sp>
      <p:sp>
        <p:nvSpPr>
          <p:cNvPr name="TextBox 9" id="9"/>
          <p:cNvSpPr txBox="true"/>
          <p:nvPr/>
        </p:nvSpPr>
        <p:spPr>
          <a:xfrm rot="0">
            <a:off x="5846858" y="8633206"/>
            <a:ext cx="8116101" cy="604520"/>
          </a:xfrm>
          <a:prstGeom prst="rect">
            <a:avLst/>
          </a:prstGeom>
        </p:spPr>
        <p:txBody>
          <a:bodyPr anchor="t" rtlCol="false" tIns="0" lIns="0" bIns="0" rIns="0">
            <a:spAutoFit/>
          </a:bodyPr>
          <a:lstStyle/>
          <a:p>
            <a:pPr algn="l">
              <a:lnSpc>
                <a:spcPts val="2379"/>
              </a:lnSpc>
            </a:pPr>
            <a:r>
              <a:rPr lang="en-US" sz="1699">
                <a:solidFill>
                  <a:srgbClr val="C3C5C6"/>
                </a:solidFill>
                <a:latin typeface="Poppins Light"/>
                <a:ea typeface="Poppins Light"/>
                <a:cs typeface="Poppins Light"/>
                <a:sym typeface="Poppins Light"/>
              </a:rPr>
              <a:t>These datasets provide a comprehensive view of Netflix’s content, allowing us to analyze content trends, audience engagement, and talent impact.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16250" y="1225927"/>
            <a:ext cx="1240608" cy="1000977"/>
          </a:xfrm>
          <a:custGeom>
            <a:avLst/>
            <a:gdLst/>
            <a:ahLst/>
            <a:cxnLst/>
            <a:rect r="r" b="b" t="t" l="l"/>
            <a:pathLst>
              <a:path h="1000977" w="1240608">
                <a:moveTo>
                  <a:pt x="0" y="0"/>
                </a:moveTo>
                <a:lnTo>
                  <a:pt x="1240608" y="0"/>
                </a:lnTo>
                <a:lnTo>
                  <a:pt x="1240608" y="1000977"/>
                </a:lnTo>
                <a:lnTo>
                  <a:pt x="0" y="1000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3375" y="1427439"/>
            <a:ext cx="590550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OBJECTIVES</a:t>
            </a:r>
          </a:p>
        </p:txBody>
      </p:sp>
      <p:sp>
        <p:nvSpPr>
          <p:cNvPr name="TextBox 4" id="4"/>
          <p:cNvSpPr txBox="true"/>
          <p:nvPr/>
        </p:nvSpPr>
        <p:spPr>
          <a:xfrm rot="0">
            <a:off x="1355598" y="3682841"/>
            <a:ext cx="4740021"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Content Strategy &amp; Growth</a:t>
            </a:r>
          </a:p>
        </p:txBody>
      </p:sp>
      <p:sp>
        <p:nvSpPr>
          <p:cNvPr name="TextBox 5" id="5"/>
          <p:cNvSpPr txBox="true"/>
          <p:nvPr/>
        </p:nvSpPr>
        <p:spPr>
          <a:xfrm rot="0">
            <a:off x="1355598" y="5548154"/>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Audience Targeting &amp; Engagement</a:t>
            </a:r>
          </a:p>
        </p:txBody>
      </p:sp>
      <p:sp>
        <p:nvSpPr>
          <p:cNvPr name="TextBox 6" id="6"/>
          <p:cNvSpPr txBox="true"/>
          <p:nvPr/>
        </p:nvSpPr>
        <p:spPr>
          <a:xfrm rot="0">
            <a:off x="1853375" y="4334351"/>
            <a:ext cx="7682103"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Netflix’s year-over-year content production across genres.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most popular genres based on IMDB &amp; TMDB scores.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Examine runtime variations across different genres.</a:t>
            </a:r>
          </a:p>
          <a:p>
            <a:pPr algn="l">
              <a:lnSpc>
                <a:spcPts val="2239"/>
              </a:lnSpc>
            </a:pPr>
          </a:p>
        </p:txBody>
      </p:sp>
      <p:sp>
        <p:nvSpPr>
          <p:cNvPr name="TextBox 7" id="7"/>
          <p:cNvSpPr txBox="true"/>
          <p:nvPr/>
        </p:nvSpPr>
        <p:spPr>
          <a:xfrm rot="0">
            <a:off x="1853375" y="6199664"/>
            <a:ext cx="7908417"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Determine which age certification categories receive the highest ratings.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the correlation between runtime and audience scores.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most popular content durations based on votes and ratings.</a:t>
            </a:r>
          </a:p>
          <a:p>
            <a:pPr algn="l">
              <a:lnSpc>
                <a:spcPts val="2239"/>
              </a:lnSpc>
            </a:pPr>
          </a:p>
        </p:txBody>
      </p:sp>
      <p:sp>
        <p:nvSpPr>
          <p:cNvPr name="TextBox 8" id="8"/>
          <p:cNvSpPr txBox="true"/>
          <p:nvPr/>
        </p:nvSpPr>
        <p:spPr>
          <a:xfrm rot="0">
            <a:off x="1853375" y="2713418"/>
            <a:ext cx="14660809" cy="559435"/>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This project aims to explore Netflix’s vast content library using SQL queries to uncover valuable insights related to content trends, audience engagement, and market expansion.</a:t>
            </a:r>
          </a:p>
        </p:txBody>
      </p:sp>
      <p:sp>
        <p:nvSpPr>
          <p:cNvPr name="TextBox 9" id="9"/>
          <p:cNvSpPr txBox="true"/>
          <p:nvPr/>
        </p:nvSpPr>
        <p:spPr>
          <a:xfrm rot="0">
            <a:off x="1355598" y="7371556"/>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Competitive Analysis &amp; Market Expansion</a:t>
            </a:r>
          </a:p>
        </p:txBody>
      </p:sp>
      <p:sp>
        <p:nvSpPr>
          <p:cNvPr name="TextBox 10" id="10"/>
          <p:cNvSpPr txBox="true"/>
          <p:nvPr/>
        </p:nvSpPr>
        <p:spPr>
          <a:xfrm rot="0">
            <a:off x="1853375" y="8023066"/>
            <a:ext cx="7908417"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Discover which countries produce the highest-rated content.</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Analyze the distribution of IMDB scores across production countries.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Track N</a:t>
            </a:r>
            <a:r>
              <a:rPr lang="en-US" sz="1599">
                <a:solidFill>
                  <a:srgbClr val="C3C5C6"/>
                </a:solidFill>
                <a:latin typeface="Poppins Light"/>
                <a:ea typeface="Poppins Light"/>
                <a:cs typeface="Poppins Light"/>
                <a:sym typeface="Poppins Light"/>
              </a:rPr>
              <a:t>etflix’s dependence on international content over time.</a:t>
            </a:r>
          </a:p>
          <a:p>
            <a:pPr algn="l">
              <a:lnSpc>
                <a:spcPts val="2239"/>
              </a:lnSpc>
            </a:pPr>
          </a:p>
        </p:txBody>
      </p:sp>
      <p:sp>
        <p:nvSpPr>
          <p:cNvPr name="TextBox 11" id="11"/>
          <p:cNvSpPr txBox="true"/>
          <p:nvPr/>
        </p:nvSpPr>
        <p:spPr>
          <a:xfrm rot="0">
            <a:off x="9556623" y="3682841"/>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Talent &amp; Star Power Analysis</a:t>
            </a:r>
          </a:p>
        </p:txBody>
      </p:sp>
      <p:sp>
        <p:nvSpPr>
          <p:cNvPr name="TextBox 12" id="12"/>
          <p:cNvSpPr txBox="true"/>
          <p:nvPr/>
        </p:nvSpPr>
        <p:spPr>
          <a:xfrm rot="0">
            <a:off x="9874948" y="4334351"/>
            <a:ext cx="7682103"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the top 10 actors with the most Netflix appearances.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Determine which directors consistently produce high-rated content.</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A</a:t>
            </a:r>
            <a:r>
              <a:rPr lang="en-US" sz="1599">
                <a:solidFill>
                  <a:srgbClr val="C3C5C6"/>
                </a:solidFill>
                <a:latin typeface="Poppins Light"/>
                <a:ea typeface="Poppins Light"/>
                <a:cs typeface="Poppins Light"/>
                <a:sym typeface="Poppins Light"/>
              </a:rPr>
              <a:t>nalyze actors who work across multiple genres and their ratings.</a:t>
            </a:r>
          </a:p>
          <a:p>
            <a:pPr algn="l">
              <a:lnSpc>
                <a:spcPts val="2239"/>
              </a:lnSpc>
            </a:pPr>
          </a:p>
        </p:txBody>
      </p:sp>
      <p:sp>
        <p:nvSpPr>
          <p:cNvPr name="TextBox 13" id="13"/>
          <p:cNvSpPr txBox="true"/>
          <p:nvPr/>
        </p:nvSpPr>
        <p:spPr>
          <a:xfrm rot="0">
            <a:off x="9556623" y="5548154"/>
            <a:ext cx="615962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User Engagement &amp; Performance Metrics</a:t>
            </a:r>
          </a:p>
        </p:txBody>
      </p:sp>
      <p:sp>
        <p:nvSpPr>
          <p:cNvPr name="TextBox 14" id="14"/>
          <p:cNvSpPr txBox="true"/>
          <p:nvPr/>
        </p:nvSpPr>
        <p:spPr>
          <a:xfrm rot="0">
            <a:off x="9874948" y="6199664"/>
            <a:ext cx="7332345" cy="1388110"/>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Compare Netflix Originals vs. third-party content in terms of ratings.</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Exa</a:t>
            </a:r>
            <a:r>
              <a:rPr lang="en-US" sz="1599">
                <a:solidFill>
                  <a:srgbClr val="C3C5C6"/>
                </a:solidFill>
                <a:latin typeface="Poppins Light"/>
                <a:ea typeface="Poppins Light"/>
                <a:cs typeface="Poppins Light"/>
                <a:sym typeface="Poppins Light"/>
              </a:rPr>
              <a:t>mine whether older movies (pre-2000) perform better or worse.</a:t>
            </a:r>
          </a:p>
          <a:p>
            <a:pPr algn="l" marL="345439" indent="-172720" lvl="1">
              <a:lnSpc>
                <a:spcPts val="2239"/>
              </a:lnSpc>
              <a:buFont typeface="Arial"/>
              <a:buChar char="•"/>
            </a:pPr>
            <a:r>
              <a:rPr lang="en-US" sz="1599">
                <a:solidFill>
                  <a:srgbClr val="C3C5C6"/>
                </a:solidFill>
                <a:latin typeface="Poppins Light"/>
                <a:ea typeface="Poppins Light"/>
                <a:cs typeface="Poppins Light"/>
                <a:sym typeface="Poppins Light"/>
              </a:rPr>
              <a:t>Identify which content type (Movies vs. TV Shows) has higher engagement.</a:t>
            </a:r>
          </a:p>
          <a:p>
            <a:pPr algn="l">
              <a:lnSpc>
                <a:spcPts val="22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Freeform 3" id="3"/>
          <p:cNvSpPr/>
          <p:nvPr/>
        </p:nvSpPr>
        <p:spPr>
          <a:xfrm flipH="false" flipV="false" rot="0">
            <a:off x="15986471" y="5778581"/>
            <a:ext cx="1799751" cy="1799751"/>
          </a:xfrm>
          <a:custGeom>
            <a:avLst/>
            <a:gdLst/>
            <a:ahLst/>
            <a:cxnLst/>
            <a:rect r="r" b="b" t="t" l="l"/>
            <a:pathLst>
              <a:path h="1799751" w="1799751">
                <a:moveTo>
                  <a:pt x="0" y="0"/>
                </a:moveTo>
                <a:lnTo>
                  <a:pt x="1799751" y="0"/>
                </a:lnTo>
                <a:lnTo>
                  <a:pt x="1799751" y="1799751"/>
                </a:lnTo>
                <a:lnTo>
                  <a:pt x="0" y="1799751"/>
                </a:lnTo>
                <a:lnTo>
                  <a:pt x="0" y="0"/>
                </a:lnTo>
                <a:close/>
              </a:path>
            </a:pathLst>
          </a:custGeom>
          <a:blipFill>
            <a:blip r:embed="rId3"/>
            <a:stretch>
              <a:fillRect l="0" t="0" r="0" b="0"/>
            </a:stretch>
          </a:blipFill>
        </p:spPr>
      </p:sp>
      <p:sp>
        <p:nvSpPr>
          <p:cNvPr name="TextBox 4" id="4"/>
          <p:cNvSpPr txBox="true"/>
          <p:nvPr/>
        </p:nvSpPr>
        <p:spPr>
          <a:xfrm rot="0">
            <a:off x="1170432" y="2060763"/>
            <a:ext cx="5852916" cy="3397581"/>
          </a:xfrm>
          <a:prstGeom prst="rect">
            <a:avLst/>
          </a:prstGeom>
        </p:spPr>
        <p:txBody>
          <a:bodyPr anchor="t" rtlCol="false" tIns="0" lIns="0" bIns="0" rIns="0">
            <a:spAutoFit/>
          </a:bodyPr>
          <a:lstStyle/>
          <a:p>
            <a:pPr algn="l">
              <a:lnSpc>
                <a:spcPts val="1404"/>
              </a:lnSpc>
            </a:pPr>
            <a:r>
              <a:rPr lang="en-US" sz="1003">
                <a:solidFill>
                  <a:srgbClr val="C3C5C6"/>
                </a:solidFill>
                <a:latin typeface="Poppins Light"/>
                <a:ea typeface="Poppins Light"/>
                <a:cs typeface="Poppins Light"/>
                <a:sym typeface="Poppins Light"/>
              </a:rPr>
              <a:t>PREV_YEAR_PRODUCTIONS AS (</a:t>
            </a:r>
          </a:p>
          <a:p>
            <a:pPr algn="l">
              <a:lnSpc>
                <a:spcPts val="1404"/>
              </a:lnSpc>
            </a:pPr>
            <a:r>
              <a:rPr lang="en-US" sz="1003">
                <a:solidFill>
                  <a:srgbClr val="C3C5C6"/>
                </a:solidFill>
                <a:latin typeface="Poppins Light"/>
                <a:ea typeface="Poppins Light"/>
                <a:cs typeface="Poppins Light"/>
                <a:sym typeface="Poppins Light"/>
              </a:rPr>
              <a:t>SELECT</a:t>
            </a:r>
          </a:p>
          <a:p>
            <a:pPr algn="l">
              <a:lnSpc>
                <a:spcPts val="1404"/>
              </a:lnSpc>
            </a:pPr>
            <a:r>
              <a:rPr lang="en-US" sz="1003">
                <a:solidFill>
                  <a:srgbClr val="C3C5C6"/>
                </a:solidFill>
                <a:latin typeface="Poppins Light"/>
                <a:ea typeface="Poppins Light"/>
                <a:cs typeface="Poppins Light"/>
                <a:sym typeface="Poppins Light"/>
              </a:rPr>
              <a:t>     RELEASE_YEAR,</a:t>
            </a:r>
          </a:p>
          <a:p>
            <a:pPr algn="l">
              <a:lnSpc>
                <a:spcPts val="1404"/>
              </a:lnSpc>
            </a:pPr>
            <a:r>
              <a:rPr lang="en-US" sz="1003">
                <a:solidFill>
                  <a:srgbClr val="C3C5C6"/>
                </a:solidFill>
                <a:latin typeface="Poppins Light"/>
                <a:ea typeface="Poppins Light"/>
                <a:cs typeface="Poppins Light"/>
                <a:sym typeface="Poppins Light"/>
              </a:rPr>
              <a:t>  GENRES,</a:t>
            </a:r>
          </a:p>
          <a:p>
            <a:pPr algn="l">
              <a:lnSpc>
                <a:spcPts val="1404"/>
              </a:lnSpc>
            </a:pPr>
            <a:r>
              <a:rPr lang="en-US" sz="1003">
                <a:solidFill>
                  <a:srgbClr val="C3C5C6"/>
                </a:solidFill>
                <a:latin typeface="Poppins Light"/>
                <a:ea typeface="Poppins Light"/>
                <a:cs typeface="Poppins Light"/>
                <a:sym typeface="Poppins Light"/>
              </a:rPr>
              <a:t>  TOTAL_TITLES AS CURRENT_YEAR_TITLES,</a:t>
            </a:r>
          </a:p>
          <a:p>
            <a:pPr algn="l">
              <a:lnSpc>
                <a:spcPts val="1404"/>
              </a:lnSpc>
            </a:pPr>
            <a:r>
              <a:rPr lang="en-US" sz="1003">
                <a:solidFill>
                  <a:srgbClr val="C3C5C6"/>
                </a:solidFill>
                <a:latin typeface="Poppins Light"/>
                <a:ea typeface="Poppins Light"/>
                <a:cs typeface="Poppins Light"/>
                <a:sym typeface="Poppins Light"/>
              </a:rPr>
              <a:t>  LAG(TOTAL_TITLES) OVER (PARTITION BY GENRES ORDER BY RELEASE_YEAR) AS PREV_YEAR_TITLES</a:t>
            </a:r>
          </a:p>
          <a:p>
            <a:pPr algn="l">
              <a:lnSpc>
                <a:spcPts val="1404"/>
              </a:lnSpc>
            </a:pPr>
            <a:r>
              <a:rPr lang="en-US" sz="1003">
                <a:solidFill>
                  <a:srgbClr val="C3C5C6"/>
                </a:solidFill>
                <a:latin typeface="Poppins Light"/>
                <a:ea typeface="Poppins Light"/>
                <a:cs typeface="Poppins Light"/>
                <a:sym typeface="Poppins Light"/>
              </a:rPr>
              <a:t>FROM GENRE_PRODUCTION</a:t>
            </a:r>
          </a:p>
          <a:p>
            <a:pPr algn="l">
              <a:lnSpc>
                <a:spcPts val="1404"/>
              </a:lnSpc>
            </a:pPr>
            <a:r>
              <a:rPr lang="en-US" sz="1003">
                <a:solidFill>
                  <a:srgbClr val="C3C5C6"/>
                </a:solidFill>
                <a:latin typeface="Poppins Light"/>
                <a:ea typeface="Poppins Light"/>
                <a:cs typeface="Poppins Light"/>
                <a:sym typeface="Poppins Light"/>
              </a:rPr>
              <a:t>)</a:t>
            </a:r>
          </a:p>
          <a:p>
            <a:pPr algn="l">
              <a:lnSpc>
                <a:spcPts val="1404"/>
              </a:lnSpc>
            </a:pPr>
            <a:r>
              <a:rPr lang="en-US" sz="1003">
                <a:solidFill>
                  <a:srgbClr val="C3C5C6"/>
                </a:solidFill>
                <a:latin typeface="Poppins Light"/>
                <a:ea typeface="Poppins Light"/>
                <a:cs typeface="Poppins Light"/>
                <a:sym typeface="Poppins Light"/>
              </a:rPr>
              <a:t>SELECT</a:t>
            </a:r>
          </a:p>
          <a:p>
            <a:pPr algn="l">
              <a:lnSpc>
                <a:spcPts val="1404"/>
              </a:lnSpc>
            </a:pPr>
            <a:r>
              <a:rPr lang="en-US" sz="1003">
                <a:solidFill>
                  <a:srgbClr val="C3C5C6"/>
                </a:solidFill>
                <a:latin typeface="Poppins Light"/>
                <a:ea typeface="Poppins Light"/>
                <a:cs typeface="Poppins Light"/>
                <a:sym typeface="Poppins Light"/>
              </a:rPr>
              <a:t>      RELEASE_YEAR,</a:t>
            </a:r>
          </a:p>
          <a:p>
            <a:pPr algn="l">
              <a:lnSpc>
                <a:spcPts val="1404"/>
              </a:lnSpc>
            </a:pPr>
            <a:r>
              <a:rPr lang="en-US" sz="1003">
                <a:solidFill>
                  <a:srgbClr val="C3C5C6"/>
                </a:solidFill>
                <a:latin typeface="Poppins Light"/>
                <a:ea typeface="Poppins Light"/>
                <a:cs typeface="Poppins Light"/>
                <a:sym typeface="Poppins Light"/>
              </a:rPr>
              <a:t>      GENRES,</a:t>
            </a:r>
          </a:p>
          <a:p>
            <a:pPr algn="l">
              <a:lnSpc>
                <a:spcPts val="1404"/>
              </a:lnSpc>
            </a:pPr>
            <a:r>
              <a:rPr lang="en-US" sz="1003">
                <a:solidFill>
                  <a:srgbClr val="C3C5C6"/>
                </a:solidFill>
                <a:latin typeface="Poppins Light"/>
                <a:ea typeface="Poppins Light"/>
                <a:cs typeface="Poppins Light"/>
                <a:sym typeface="Poppins Light"/>
              </a:rPr>
              <a:t>      CURRENT_YEAR_TITLES ,</a:t>
            </a:r>
          </a:p>
          <a:p>
            <a:pPr algn="l">
              <a:lnSpc>
                <a:spcPts val="1404"/>
              </a:lnSpc>
            </a:pPr>
            <a:r>
              <a:rPr lang="en-US" sz="1003">
                <a:solidFill>
                  <a:srgbClr val="C3C5C6"/>
                </a:solidFill>
                <a:latin typeface="Poppins Light"/>
                <a:ea typeface="Poppins Light"/>
                <a:cs typeface="Poppins Light"/>
                <a:sym typeface="Poppins Light"/>
              </a:rPr>
              <a:t>      PREV_YEAR_TITLES,</a:t>
            </a:r>
          </a:p>
          <a:p>
            <a:pPr algn="l">
              <a:lnSpc>
                <a:spcPts val="1404"/>
              </a:lnSpc>
            </a:pPr>
            <a:r>
              <a:rPr lang="en-US" sz="1003">
                <a:solidFill>
                  <a:srgbClr val="C3C5C6"/>
                </a:solidFill>
                <a:latin typeface="Poppins Light"/>
                <a:ea typeface="Poppins Light"/>
                <a:cs typeface="Poppins Light"/>
                <a:sym typeface="Poppins Light"/>
              </a:rPr>
              <a:t>      CURRENT_YEAR_TITLES - PREV_YEAR_TITLES AS YOY_GROWTH,</a:t>
            </a:r>
          </a:p>
          <a:p>
            <a:pPr algn="l">
              <a:lnSpc>
                <a:spcPts val="1404"/>
              </a:lnSpc>
            </a:pPr>
            <a:r>
              <a:rPr lang="en-US" sz="1003">
                <a:solidFill>
                  <a:srgbClr val="C3C5C6"/>
                </a:solidFill>
                <a:latin typeface="Poppins Light"/>
                <a:ea typeface="Poppins Light"/>
                <a:cs typeface="Poppins Light"/>
                <a:sym typeface="Poppins Light"/>
              </a:rPr>
              <a:t>      CONCAT(CAST(ROUND((CURRENT_YEAR_TITLES -           PREV_YEAR_TITLES)*100/CURRENT_YEAR_TITLES,2) AS VARCHAR(255)),'%') AS GROWTH_PERCENTAGE</a:t>
            </a:r>
          </a:p>
          <a:p>
            <a:pPr algn="l">
              <a:lnSpc>
                <a:spcPts val="1404"/>
              </a:lnSpc>
            </a:pPr>
            <a:r>
              <a:rPr lang="en-US" sz="1003">
                <a:solidFill>
                  <a:srgbClr val="C3C5C6"/>
                </a:solidFill>
                <a:latin typeface="Poppins Light"/>
                <a:ea typeface="Poppins Light"/>
                <a:cs typeface="Poppins Light"/>
                <a:sym typeface="Poppins Light"/>
              </a:rPr>
              <a:t>FROM PREV_YEAR_PRODUCTIONS;</a:t>
            </a:r>
          </a:p>
        </p:txBody>
      </p:sp>
      <p:grpSp>
        <p:nvGrpSpPr>
          <p:cNvPr name="Group 5" id="5"/>
          <p:cNvGrpSpPr/>
          <p:nvPr/>
        </p:nvGrpSpPr>
        <p:grpSpPr>
          <a:xfrm rot="0">
            <a:off x="6686966" y="2098863"/>
            <a:ext cx="9133452" cy="2771775"/>
            <a:chOff x="0" y="0"/>
            <a:chExt cx="12177935" cy="3695700"/>
          </a:xfrm>
        </p:grpSpPr>
        <p:sp>
          <p:nvSpPr>
            <p:cNvPr name="AutoShape 6" id="6"/>
            <p:cNvSpPr/>
            <p:nvPr/>
          </p:nvSpPr>
          <p:spPr>
            <a:xfrm>
              <a:off x="6350" y="1850390"/>
              <a:ext cx="7371080" cy="0"/>
            </a:xfrm>
            <a:prstGeom prst="line">
              <a:avLst/>
            </a:prstGeom>
            <a:ln cap="flat" w="12700">
              <a:solidFill>
                <a:srgbClr val="C3C5C6"/>
              </a:solidFill>
              <a:prstDash val="solid"/>
              <a:headEnd type="none" len="sm" w="sm"/>
              <a:tailEnd type="none" len="sm" w="sm"/>
            </a:ln>
          </p:spPr>
        </p:sp>
        <p:sp>
          <p:nvSpPr>
            <p:cNvPr name="AutoShape 7" id="7"/>
            <p:cNvSpPr/>
            <p:nvPr/>
          </p:nvSpPr>
          <p:spPr>
            <a:xfrm>
              <a:off x="6350" y="6350"/>
              <a:ext cx="7371080" cy="0"/>
            </a:xfrm>
            <a:prstGeom prst="line">
              <a:avLst/>
            </a:prstGeom>
            <a:ln cap="flat" w="12700">
              <a:solidFill>
                <a:srgbClr val="C3C5C6"/>
              </a:solidFill>
              <a:prstDash val="solid"/>
              <a:headEnd type="none" len="sm" w="sm"/>
              <a:tailEnd type="none" len="sm" w="sm"/>
            </a:ln>
          </p:spPr>
        </p:sp>
        <p:sp>
          <p:nvSpPr>
            <p:cNvPr name="AutoShape 8" id="8"/>
            <p:cNvSpPr/>
            <p:nvPr/>
          </p:nvSpPr>
          <p:spPr>
            <a:xfrm>
              <a:off x="6350" y="621030"/>
              <a:ext cx="7371080" cy="0"/>
            </a:xfrm>
            <a:prstGeom prst="line">
              <a:avLst/>
            </a:prstGeom>
            <a:ln cap="flat" w="12700">
              <a:solidFill>
                <a:srgbClr val="C3C5C6"/>
              </a:solidFill>
              <a:prstDash val="solid"/>
              <a:headEnd type="none" len="sm" w="sm"/>
              <a:tailEnd type="none" len="sm" w="sm"/>
            </a:ln>
          </p:spPr>
        </p:sp>
        <p:sp>
          <p:nvSpPr>
            <p:cNvPr name="AutoShape 9" id="9"/>
            <p:cNvSpPr/>
            <p:nvPr/>
          </p:nvSpPr>
          <p:spPr>
            <a:xfrm>
              <a:off x="6350" y="1235710"/>
              <a:ext cx="7371080" cy="0"/>
            </a:xfrm>
            <a:prstGeom prst="line">
              <a:avLst/>
            </a:prstGeom>
            <a:ln cap="flat" w="12700">
              <a:solidFill>
                <a:srgbClr val="C3C5C6"/>
              </a:solidFill>
              <a:prstDash val="solid"/>
              <a:headEnd type="none" len="sm" w="sm"/>
              <a:tailEnd type="none" len="sm" w="sm"/>
            </a:ln>
          </p:spPr>
        </p:sp>
        <p:sp>
          <p:nvSpPr>
            <p:cNvPr name="AutoShape 10" id="10"/>
            <p:cNvSpPr/>
            <p:nvPr/>
          </p:nvSpPr>
          <p:spPr>
            <a:xfrm>
              <a:off x="6350" y="2465070"/>
              <a:ext cx="7371080" cy="0"/>
            </a:xfrm>
            <a:prstGeom prst="line">
              <a:avLst/>
            </a:prstGeom>
            <a:ln cap="flat" w="12700">
              <a:solidFill>
                <a:srgbClr val="C3C5C6"/>
              </a:solidFill>
              <a:prstDash val="solid"/>
              <a:headEnd type="none" len="sm" w="sm"/>
              <a:tailEnd type="none" len="sm" w="sm"/>
            </a:ln>
          </p:spPr>
        </p:sp>
        <p:sp>
          <p:nvSpPr>
            <p:cNvPr name="AutoShape 11" id="11"/>
            <p:cNvSpPr/>
            <p:nvPr/>
          </p:nvSpPr>
          <p:spPr>
            <a:xfrm>
              <a:off x="6350" y="3079750"/>
              <a:ext cx="7371080" cy="0"/>
            </a:xfrm>
            <a:prstGeom prst="line">
              <a:avLst/>
            </a:prstGeom>
            <a:ln cap="flat" w="12700">
              <a:solidFill>
                <a:srgbClr val="C3C5C6"/>
              </a:solidFill>
              <a:prstDash val="solid"/>
              <a:headEnd type="none" len="sm" w="sm"/>
              <a:tailEnd type="none" len="sm" w="sm"/>
            </a:ln>
          </p:spPr>
        </p:sp>
        <p:sp>
          <p:nvSpPr>
            <p:cNvPr name="AutoShape 12" id="12"/>
            <p:cNvSpPr/>
            <p:nvPr/>
          </p:nvSpPr>
          <p:spPr>
            <a:xfrm flipH="true">
              <a:off x="6350" y="0"/>
              <a:ext cx="0" cy="3689350"/>
            </a:xfrm>
            <a:prstGeom prst="line">
              <a:avLst/>
            </a:prstGeom>
            <a:ln cap="flat" w="12700">
              <a:solidFill>
                <a:srgbClr val="C3C5C6"/>
              </a:solidFill>
              <a:prstDash val="solid"/>
              <a:headEnd type="none" len="sm" w="sm"/>
              <a:tailEnd type="none" len="sm" w="sm"/>
            </a:ln>
          </p:spPr>
        </p:sp>
        <p:sp>
          <p:nvSpPr>
            <p:cNvPr name="AutoShape 13" id="13"/>
            <p:cNvSpPr/>
            <p:nvPr/>
          </p:nvSpPr>
          <p:spPr>
            <a:xfrm>
              <a:off x="1823672" y="6350"/>
              <a:ext cx="0" cy="3683000"/>
            </a:xfrm>
            <a:prstGeom prst="line">
              <a:avLst/>
            </a:prstGeom>
            <a:ln cap="flat" w="12700">
              <a:solidFill>
                <a:srgbClr val="C3C5C6"/>
              </a:solidFill>
              <a:prstDash val="solid"/>
              <a:headEnd type="none" len="sm" w="sm"/>
              <a:tailEnd type="none" len="sm" w="sm"/>
            </a:ln>
          </p:spPr>
        </p:sp>
        <p:sp>
          <p:nvSpPr>
            <p:cNvPr name="AutoShape 14" id="14"/>
            <p:cNvSpPr/>
            <p:nvPr/>
          </p:nvSpPr>
          <p:spPr>
            <a:xfrm flipH="true">
              <a:off x="3691890" y="6350"/>
              <a:ext cx="2540" cy="3683000"/>
            </a:xfrm>
            <a:prstGeom prst="line">
              <a:avLst/>
            </a:prstGeom>
            <a:ln cap="flat" w="12700">
              <a:solidFill>
                <a:srgbClr val="C3C5C6"/>
              </a:solidFill>
              <a:prstDash val="solid"/>
              <a:headEnd type="none" len="sm" w="sm"/>
              <a:tailEnd type="none" len="sm" w="sm"/>
            </a:ln>
          </p:spPr>
        </p:sp>
        <p:sp>
          <p:nvSpPr>
            <p:cNvPr name="AutoShape 15" id="15"/>
            <p:cNvSpPr/>
            <p:nvPr/>
          </p:nvSpPr>
          <p:spPr>
            <a:xfrm>
              <a:off x="5535930" y="6350"/>
              <a:ext cx="0" cy="3683000"/>
            </a:xfrm>
            <a:prstGeom prst="line">
              <a:avLst/>
            </a:prstGeom>
            <a:ln cap="flat" w="12700">
              <a:solidFill>
                <a:srgbClr val="C3C5C6"/>
              </a:solidFill>
              <a:prstDash val="solid"/>
              <a:headEnd type="none" len="sm" w="sm"/>
              <a:tailEnd type="none" len="sm" w="sm"/>
            </a:ln>
          </p:spPr>
        </p:sp>
        <p:sp>
          <p:nvSpPr>
            <p:cNvPr name="AutoShape 16" id="16"/>
            <p:cNvSpPr/>
            <p:nvPr/>
          </p:nvSpPr>
          <p:spPr>
            <a:xfrm>
              <a:off x="7377430" y="6350"/>
              <a:ext cx="0" cy="3683000"/>
            </a:xfrm>
            <a:prstGeom prst="line">
              <a:avLst/>
            </a:prstGeom>
            <a:ln cap="flat" w="12700">
              <a:solidFill>
                <a:srgbClr val="C3C5C6"/>
              </a:solidFill>
              <a:prstDash val="solid"/>
              <a:headEnd type="none" len="sm" w="sm"/>
              <a:tailEnd type="none" len="sm" w="sm"/>
            </a:ln>
          </p:spPr>
        </p:sp>
        <p:sp>
          <p:nvSpPr>
            <p:cNvPr name="AutoShape 17" id="17"/>
            <p:cNvSpPr/>
            <p:nvPr/>
          </p:nvSpPr>
          <p:spPr>
            <a:xfrm>
              <a:off x="6350" y="3689350"/>
              <a:ext cx="7371080" cy="0"/>
            </a:xfrm>
            <a:prstGeom prst="line">
              <a:avLst/>
            </a:prstGeom>
            <a:ln cap="flat" w="12700">
              <a:solidFill>
                <a:srgbClr val="C3C5C6"/>
              </a:solidFill>
              <a:prstDash val="solid"/>
              <a:headEnd type="none" len="sm" w="sm"/>
              <a:tailEnd type="none" len="sm" w="sm"/>
            </a:ln>
          </p:spPr>
        </p:sp>
        <p:sp>
          <p:nvSpPr>
            <p:cNvPr name="TextBox 18" id="18"/>
            <p:cNvSpPr txBox="true"/>
            <p:nvPr/>
          </p:nvSpPr>
          <p:spPr>
            <a:xfrm rot="0">
              <a:off x="518631"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GENRES</a:t>
              </a:r>
            </a:p>
          </p:txBody>
        </p:sp>
        <p:sp>
          <p:nvSpPr>
            <p:cNvPr name="TextBox 19" id="19"/>
            <p:cNvSpPr txBox="true"/>
            <p:nvPr/>
          </p:nvSpPr>
          <p:spPr>
            <a:xfrm rot="0">
              <a:off x="2362671"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TOTALS</a:t>
              </a:r>
            </a:p>
          </p:txBody>
        </p:sp>
        <p:sp>
          <p:nvSpPr>
            <p:cNvPr name="TextBox 20" id="20"/>
            <p:cNvSpPr txBox="true"/>
            <p:nvPr/>
          </p:nvSpPr>
          <p:spPr>
            <a:xfrm rot="0">
              <a:off x="3857992"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AVG IMDB</a:t>
              </a:r>
            </a:p>
          </p:txBody>
        </p:sp>
        <p:sp>
          <p:nvSpPr>
            <p:cNvPr name="TextBox 21" id="21"/>
            <p:cNvSpPr txBox="true"/>
            <p:nvPr/>
          </p:nvSpPr>
          <p:spPr>
            <a:xfrm rot="0">
              <a:off x="5831417" y="109009"/>
              <a:ext cx="6346518" cy="361738"/>
            </a:xfrm>
            <a:prstGeom prst="rect">
              <a:avLst/>
            </a:prstGeom>
          </p:spPr>
          <p:txBody>
            <a:bodyPr anchor="t" rtlCol="false" tIns="0" lIns="0" bIns="0" rIns="0">
              <a:spAutoFit/>
            </a:bodyPr>
            <a:lstStyle/>
            <a:p>
              <a:pPr algn="l">
                <a:lnSpc>
                  <a:spcPts val="2240"/>
                </a:lnSpc>
              </a:pPr>
              <a:r>
                <a:rPr lang="en-US" sz="1600">
                  <a:solidFill>
                    <a:srgbClr val="FFFFFF"/>
                  </a:solidFill>
                  <a:latin typeface="Poppins"/>
                  <a:ea typeface="Poppins"/>
                  <a:cs typeface="Poppins"/>
                  <a:sym typeface="Poppins"/>
                </a:rPr>
                <a:t>AVG TMDB</a:t>
              </a:r>
            </a:p>
          </p:txBody>
        </p:sp>
        <p:sp>
          <p:nvSpPr>
            <p:cNvPr name="TextBox 22" id="22"/>
            <p:cNvSpPr txBox="true"/>
            <p:nvPr/>
          </p:nvSpPr>
          <p:spPr>
            <a:xfrm rot="0">
              <a:off x="661526" y="747048"/>
              <a:ext cx="603250"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History</a:t>
              </a:r>
            </a:p>
          </p:txBody>
        </p:sp>
        <p:sp>
          <p:nvSpPr>
            <p:cNvPr name="TextBox 23" id="23"/>
            <p:cNvSpPr txBox="true"/>
            <p:nvPr/>
          </p:nvSpPr>
          <p:spPr>
            <a:xfrm rot="0">
              <a:off x="782265" y="1371134"/>
              <a:ext cx="361774"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War</a:t>
              </a:r>
            </a:p>
          </p:txBody>
        </p:sp>
        <p:sp>
          <p:nvSpPr>
            <p:cNvPr name="TextBox 24" id="24"/>
            <p:cNvSpPr txBox="true"/>
            <p:nvPr/>
          </p:nvSpPr>
          <p:spPr>
            <a:xfrm rot="0">
              <a:off x="278498" y="1997541"/>
              <a:ext cx="1409171" cy="255786"/>
            </a:xfrm>
            <a:prstGeom prst="rect">
              <a:avLst/>
            </a:prstGeom>
          </p:spPr>
          <p:txBody>
            <a:bodyPr anchor="t" rtlCol="false" tIns="0" lIns="0" bIns="0" rIns="0">
              <a:spAutoFit/>
            </a:bodyPr>
            <a:lstStyle/>
            <a:p>
              <a:pPr algn="l" marL="0" indent="0" lvl="0">
                <a:lnSpc>
                  <a:spcPts val="1501"/>
                </a:lnSpc>
                <a:spcBef>
                  <a:spcPct val="0"/>
                </a:spcBef>
              </a:pPr>
              <a:r>
                <a:rPr lang="en-US" sz="1072">
                  <a:solidFill>
                    <a:srgbClr val="C3C5C6"/>
                  </a:solidFill>
                  <a:latin typeface="Poppins Light"/>
                  <a:ea typeface="Poppins Light"/>
                  <a:cs typeface="Poppins Light"/>
                  <a:sym typeface="Poppins Light"/>
                </a:rPr>
                <a:t>Documentation</a:t>
              </a:r>
            </a:p>
          </p:txBody>
        </p:sp>
        <p:sp>
          <p:nvSpPr>
            <p:cNvPr name="TextBox 25" id="25"/>
            <p:cNvSpPr txBox="true"/>
            <p:nvPr/>
          </p:nvSpPr>
          <p:spPr>
            <a:xfrm rot="0">
              <a:off x="540788" y="2621627"/>
              <a:ext cx="920574"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Animation</a:t>
              </a:r>
            </a:p>
          </p:txBody>
        </p:sp>
        <p:sp>
          <p:nvSpPr>
            <p:cNvPr name="TextBox 26" id="26"/>
            <p:cNvSpPr txBox="true"/>
            <p:nvPr/>
          </p:nvSpPr>
          <p:spPr>
            <a:xfrm rot="0">
              <a:off x="700156" y="3245713"/>
              <a:ext cx="565856" cy="255786"/>
            </a:xfrm>
            <a:prstGeom prst="rect">
              <a:avLst/>
            </a:prstGeom>
          </p:spPr>
          <p:txBody>
            <a:bodyPr anchor="t" rtlCol="false" tIns="0" lIns="0" bIns="0" rIns="0">
              <a:spAutoFit/>
            </a:bodyPr>
            <a:lstStyle/>
            <a:p>
              <a:pPr algn="l" marL="0" indent="0" lvl="0">
                <a:lnSpc>
                  <a:spcPts val="1501"/>
                </a:lnSpc>
                <a:spcBef>
                  <a:spcPct val="0"/>
                </a:spcBef>
              </a:pPr>
              <a:r>
                <a:rPr lang="en-US" sz="1072" strike="noStrike" u="none">
                  <a:solidFill>
                    <a:srgbClr val="C3C5C6"/>
                  </a:solidFill>
                  <a:latin typeface="Poppins Light"/>
                  <a:ea typeface="Poppins Light"/>
                  <a:cs typeface="Poppins Light"/>
                  <a:sym typeface="Poppins Light"/>
                </a:rPr>
                <a:t>Sports</a:t>
              </a:r>
            </a:p>
          </p:txBody>
        </p:sp>
        <p:sp>
          <p:nvSpPr>
            <p:cNvPr name="TextBox 27" id="27"/>
            <p:cNvSpPr txBox="true"/>
            <p:nvPr/>
          </p:nvSpPr>
          <p:spPr>
            <a:xfrm rot="0">
              <a:off x="2652602" y="756573"/>
              <a:ext cx="388232"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254</a:t>
              </a:r>
            </a:p>
          </p:txBody>
        </p:sp>
        <p:sp>
          <p:nvSpPr>
            <p:cNvPr name="TextBox 28" id="28"/>
            <p:cNvSpPr txBox="true"/>
            <p:nvPr/>
          </p:nvSpPr>
          <p:spPr>
            <a:xfrm rot="0">
              <a:off x="2652602" y="1380659"/>
              <a:ext cx="324556"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163</a:t>
              </a:r>
            </a:p>
          </p:txBody>
        </p:sp>
        <p:sp>
          <p:nvSpPr>
            <p:cNvPr name="TextBox 29" id="29"/>
            <p:cNvSpPr txBox="true"/>
            <p:nvPr/>
          </p:nvSpPr>
          <p:spPr>
            <a:xfrm rot="0">
              <a:off x="2652602" y="2004746"/>
              <a:ext cx="39087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952</a:t>
              </a:r>
            </a:p>
          </p:txBody>
        </p:sp>
        <p:sp>
          <p:nvSpPr>
            <p:cNvPr name="TextBox 30" id="30"/>
            <p:cNvSpPr txBox="true"/>
            <p:nvPr/>
          </p:nvSpPr>
          <p:spPr>
            <a:xfrm rot="0">
              <a:off x="2652602" y="2628832"/>
              <a:ext cx="380471"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705</a:t>
              </a:r>
            </a:p>
          </p:txBody>
        </p:sp>
        <p:sp>
          <p:nvSpPr>
            <p:cNvPr name="TextBox 31" id="31"/>
            <p:cNvSpPr txBox="true"/>
            <p:nvPr/>
          </p:nvSpPr>
          <p:spPr>
            <a:xfrm rot="0">
              <a:off x="2652602" y="3252918"/>
              <a:ext cx="310444"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170</a:t>
              </a:r>
            </a:p>
          </p:txBody>
        </p:sp>
        <p:sp>
          <p:nvSpPr>
            <p:cNvPr name="TextBox 32" id="32"/>
            <p:cNvSpPr txBox="true"/>
            <p:nvPr/>
          </p:nvSpPr>
          <p:spPr>
            <a:xfrm rot="0">
              <a:off x="4364103" y="756573"/>
              <a:ext cx="343076"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7.13</a:t>
              </a:r>
            </a:p>
          </p:txBody>
        </p:sp>
        <p:sp>
          <p:nvSpPr>
            <p:cNvPr name="TextBox 33" id="33"/>
            <p:cNvSpPr txBox="true"/>
            <p:nvPr/>
          </p:nvSpPr>
          <p:spPr>
            <a:xfrm rot="0">
              <a:off x="4364103" y="1380659"/>
              <a:ext cx="40163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7.07</a:t>
              </a:r>
            </a:p>
          </p:txBody>
        </p:sp>
        <p:sp>
          <p:nvSpPr>
            <p:cNvPr name="TextBox 34" id="34"/>
            <p:cNvSpPr txBox="true"/>
            <p:nvPr/>
          </p:nvSpPr>
          <p:spPr>
            <a:xfrm rot="0">
              <a:off x="4364103" y="2004746"/>
              <a:ext cx="349603"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7.01</a:t>
              </a:r>
            </a:p>
          </p:txBody>
        </p:sp>
        <p:sp>
          <p:nvSpPr>
            <p:cNvPr name="TextBox 35" id="35"/>
            <p:cNvSpPr txBox="true"/>
            <p:nvPr/>
          </p:nvSpPr>
          <p:spPr>
            <a:xfrm rot="0">
              <a:off x="4364103" y="2628832"/>
              <a:ext cx="289631"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6.7</a:t>
              </a:r>
            </a:p>
          </p:txBody>
        </p:sp>
        <p:sp>
          <p:nvSpPr>
            <p:cNvPr name="TextBox 36" id="36"/>
            <p:cNvSpPr txBox="true"/>
            <p:nvPr/>
          </p:nvSpPr>
          <p:spPr>
            <a:xfrm rot="0">
              <a:off x="4364103" y="3252918"/>
              <a:ext cx="443089"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6.6</a:t>
              </a:r>
              <a:r>
                <a:rPr lang="en-US" sz="1272" strike="noStrike" u="none">
                  <a:solidFill>
                    <a:srgbClr val="C3C5C6"/>
                  </a:solidFill>
                  <a:latin typeface="Poppins Light"/>
                  <a:ea typeface="Poppins Light"/>
                  <a:cs typeface="Poppins Light"/>
                  <a:sym typeface="Poppins Light"/>
                </a:rPr>
                <a:t>5</a:t>
              </a:r>
            </a:p>
          </p:txBody>
        </p:sp>
        <p:sp>
          <p:nvSpPr>
            <p:cNvPr name="TextBox 37" id="37"/>
            <p:cNvSpPr txBox="true"/>
            <p:nvPr/>
          </p:nvSpPr>
          <p:spPr>
            <a:xfrm rot="0">
              <a:off x="6331742" y="756573"/>
              <a:ext cx="351543"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7.19</a:t>
              </a:r>
            </a:p>
          </p:txBody>
        </p:sp>
        <p:sp>
          <p:nvSpPr>
            <p:cNvPr name="TextBox 38" id="38"/>
            <p:cNvSpPr txBox="true"/>
            <p:nvPr/>
          </p:nvSpPr>
          <p:spPr>
            <a:xfrm rot="0">
              <a:off x="6331742" y="1380659"/>
              <a:ext cx="42121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7.08</a:t>
              </a:r>
            </a:p>
          </p:txBody>
        </p:sp>
        <p:sp>
          <p:nvSpPr>
            <p:cNvPr name="TextBox 39" id="39"/>
            <p:cNvSpPr txBox="true"/>
            <p:nvPr/>
          </p:nvSpPr>
          <p:spPr>
            <a:xfrm rot="0">
              <a:off x="6331742" y="2004746"/>
              <a:ext cx="41874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7.04</a:t>
              </a:r>
            </a:p>
          </p:txBody>
        </p:sp>
        <p:sp>
          <p:nvSpPr>
            <p:cNvPr name="TextBox 40" id="40"/>
            <p:cNvSpPr txBox="true"/>
            <p:nvPr/>
          </p:nvSpPr>
          <p:spPr>
            <a:xfrm rot="0">
              <a:off x="6331742" y="2628832"/>
              <a:ext cx="406047"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7.33</a:t>
              </a:r>
            </a:p>
          </p:txBody>
        </p:sp>
        <p:sp>
          <p:nvSpPr>
            <p:cNvPr name="TextBox 41" id="41"/>
            <p:cNvSpPr txBox="true"/>
            <p:nvPr/>
          </p:nvSpPr>
          <p:spPr>
            <a:xfrm rot="0">
              <a:off x="6331742" y="3252918"/>
              <a:ext cx="409928" cy="277588"/>
            </a:xfrm>
            <a:prstGeom prst="rect">
              <a:avLst/>
            </a:prstGeom>
          </p:spPr>
          <p:txBody>
            <a:bodyPr anchor="t" rtlCol="false" tIns="0" lIns="0" bIns="0" rIns="0">
              <a:spAutoFit/>
            </a:bodyPr>
            <a:lstStyle/>
            <a:p>
              <a:pPr algn="l" marL="0" indent="0" lvl="0">
                <a:lnSpc>
                  <a:spcPts val="1781"/>
                </a:lnSpc>
                <a:spcBef>
                  <a:spcPct val="0"/>
                </a:spcBef>
              </a:pPr>
              <a:r>
                <a:rPr lang="en-US" sz="1272">
                  <a:solidFill>
                    <a:srgbClr val="C3C5C6"/>
                  </a:solidFill>
                  <a:latin typeface="Poppins Light"/>
                  <a:ea typeface="Poppins Light"/>
                  <a:cs typeface="Poppins Light"/>
                  <a:sym typeface="Poppins Light"/>
                </a:rPr>
                <a:t>7.02</a:t>
              </a:r>
            </a:p>
          </p:txBody>
        </p:sp>
      </p:grpSp>
      <p:sp>
        <p:nvSpPr>
          <p:cNvPr name="Freeform 42" id="42"/>
          <p:cNvSpPr/>
          <p:nvPr/>
        </p:nvSpPr>
        <p:spPr>
          <a:xfrm flipH="false" flipV="false" rot="0">
            <a:off x="440917" y="5570364"/>
            <a:ext cx="5745106" cy="3775014"/>
          </a:xfrm>
          <a:custGeom>
            <a:avLst/>
            <a:gdLst/>
            <a:ahLst/>
            <a:cxnLst/>
            <a:rect r="r" b="b" t="t" l="l"/>
            <a:pathLst>
              <a:path h="3775014" w="5745106">
                <a:moveTo>
                  <a:pt x="0" y="0"/>
                </a:moveTo>
                <a:lnTo>
                  <a:pt x="5745107" y="0"/>
                </a:lnTo>
                <a:lnTo>
                  <a:pt x="5745107" y="3775013"/>
                </a:lnTo>
                <a:lnTo>
                  <a:pt x="0" y="3775013"/>
                </a:lnTo>
                <a:lnTo>
                  <a:pt x="0" y="0"/>
                </a:lnTo>
                <a:close/>
              </a:path>
            </a:pathLst>
          </a:custGeom>
          <a:blipFill>
            <a:blip r:embed="rId4"/>
            <a:stretch>
              <a:fillRect l="0" t="0" r="0" b="0"/>
            </a:stretch>
          </a:blipFill>
        </p:spPr>
      </p:sp>
      <p:sp>
        <p:nvSpPr>
          <p:cNvPr name="Freeform 43" id="43"/>
          <p:cNvSpPr/>
          <p:nvPr/>
        </p:nvSpPr>
        <p:spPr>
          <a:xfrm flipH="false" flipV="false" rot="0">
            <a:off x="6686966" y="5570364"/>
            <a:ext cx="6084647" cy="4326870"/>
          </a:xfrm>
          <a:custGeom>
            <a:avLst/>
            <a:gdLst/>
            <a:ahLst/>
            <a:cxnLst/>
            <a:rect r="r" b="b" t="t" l="l"/>
            <a:pathLst>
              <a:path h="4326870" w="6084647">
                <a:moveTo>
                  <a:pt x="0" y="0"/>
                </a:moveTo>
                <a:lnTo>
                  <a:pt x="6084648" y="0"/>
                </a:lnTo>
                <a:lnTo>
                  <a:pt x="6084648" y="4326870"/>
                </a:lnTo>
                <a:lnTo>
                  <a:pt x="0" y="4326870"/>
                </a:lnTo>
                <a:lnTo>
                  <a:pt x="0" y="0"/>
                </a:lnTo>
                <a:close/>
              </a:path>
            </a:pathLst>
          </a:custGeom>
          <a:blipFill>
            <a:blip r:embed="rId5"/>
            <a:stretch>
              <a:fillRect l="0" t="0" r="0" b="-5995"/>
            </a:stretch>
          </a:blipFill>
        </p:spPr>
      </p:sp>
      <p:sp>
        <p:nvSpPr>
          <p:cNvPr name="TextBox 44" id="44"/>
          <p:cNvSpPr txBox="true"/>
          <p:nvPr/>
        </p:nvSpPr>
        <p:spPr>
          <a:xfrm rot="0">
            <a:off x="7261753" y="1613088"/>
            <a:ext cx="6427089" cy="276225"/>
          </a:xfrm>
          <a:prstGeom prst="rect">
            <a:avLst/>
          </a:prstGeom>
        </p:spPr>
        <p:txBody>
          <a:bodyPr anchor="t" rtlCol="false" tIns="0" lIns="0" bIns="0" rIns="0">
            <a:spAutoFit/>
          </a:bodyPr>
          <a:lstStyle/>
          <a:p>
            <a:pPr algn="l" marL="0" indent="0" lvl="0">
              <a:lnSpc>
                <a:spcPts val="2100"/>
              </a:lnSpc>
              <a:spcBef>
                <a:spcPct val="0"/>
              </a:spcBef>
            </a:pPr>
            <a:r>
              <a:rPr lang="en-US" sz="1500" strike="noStrike" u="none">
                <a:solidFill>
                  <a:srgbClr val="FFFFFF"/>
                </a:solidFill>
                <a:latin typeface="Poppins"/>
                <a:ea typeface="Poppins"/>
                <a:cs typeface="Poppins"/>
                <a:sym typeface="Poppins"/>
              </a:rPr>
              <a:t>Top 5 Genres Based on Avg Imdb and Tmdb</a:t>
            </a:r>
          </a:p>
        </p:txBody>
      </p:sp>
      <p:sp>
        <p:nvSpPr>
          <p:cNvPr name="TextBox 45" id="45"/>
          <p:cNvSpPr txBox="true"/>
          <p:nvPr/>
        </p:nvSpPr>
        <p:spPr>
          <a:xfrm rot="0">
            <a:off x="1028700" y="652780"/>
            <a:ext cx="7026020" cy="799465"/>
          </a:xfrm>
          <a:prstGeom prst="rect">
            <a:avLst/>
          </a:prstGeom>
        </p:spPr>
        <p:txBody>
          <a:bodyPr anchor="t" rtlCol="false" tIns="0" lIns="0" bIns="0" rIns="0">
            <a:spAutoFit/>
          </a:bodyPr>
          <a:lstStyle/>
          <a:p>
            <a:pPr algn="l">
              <a:lnSpc>
                <a:spcPts val="5600"/>
              </a:lnSpc>
            </a:pPr>
            <a:r>
              <a:rPr lang="en-US" sz="5600">
                <a:solidFill>
                  <a:srgbClr val="FFFFFF"/>
                </a:solidFill>
                <a:latin typeface="Poppins Light"/>
                <a:ea typeface="Poppins Light"/>
                <a:cs typeface="Poppins Light"/>
                <a:sym typeface="Poppins Light"/>
              </a:rPr>
              <a:t>SQL QUERIES</a:t>
            </a:r>
          </a:p>
        </p:txBody>
      </p:sp>
      <p:sp>
        <p:nvSpPr>
          <p:cNvPr name="TextBox 46" id="46"/>
          <p:cNvSpPr txBox="true"/>
          <p:nvPr/>
        </p:nvSpPr>
        <p:spPr>
          <a:xfrm rot="0">
            <a:off x="1028700" y="1613088"/>
            <a:ext cx="4740021" cy="276225"/>
          </a:xfrm>
          <a:prstGeom prst="rect">
            <a:avLst/>
          </a:prstGeom>
        </p:spPr>
        <p:txBody>
          <a:bodyPr anchor="t" rtlCol="false" tIns="0" lIns="0" bIns="0" rIns="0">
            <a:spAutoFit/>
          </a:bodyPr>
          <a:lstStyle/>
          <a:p>
            <a:pPr algn="l">
              <a:lnSpc>
                <a:spcPts val="2100"/>
              </a:lnSpc>
            </a:pPr>
            <a:r>
              <a:rPr lang="en-US" sz="1500">
                <a:solidFill>
                  <a:srgbClr val="FFFFFF"/>
                </a:solidFill>
                <a:latin typeface="Poppins"/>
                <a:ea typeface="Poppins"/>
                <a:cs typeface="Poppins"/>
                <a:sym typeface="Poppins"/>
              </a:rPr>
              <a:t>Content Strategy &amp; Growth</a:t>
            </a:r>
          </a:p>
        </p:txBody>
      </p:sp>
      <p:sp>
        <p:nvSpPr>
          <p:cNvPr name="TextBox 47" id="47"/>
          <p:cNvSpPr txBox="true"/>
          <p:nvPr/>
        </p:nvSpPr>
        <p:spPr>
          <a:xfrm rot="0">
            <a:off x="7789230" y="5182120"/>
            <a:ext cx="6427089" cy="276225"/>
          </a:xfrm>
          <a:prstGeom prst="rect">
            <a:avLst/>
          </a:prstGeom>
        </p:spPr>
        <p:txBody>
          <a:bodyPr anchor="t" rtlCol="false" tIns="0" lIns="0" bIns="0" rIns="0">
            <a:spAutoFit/>
          </a:bodyPr>
          <a:lstStyle/>
          <a:p>
            <a:pPr algn="l" marL="0" indent="0" lvl="0">
              <a:lnSpc>
                <a:spcPts val="2100"/>
              </a:lnSpc>
              <a:spcBef>
                <a:spcPct val="0"/>
              </a:spcBef>
            </a:pPr>
            <a:r>
              <a:rPr lang="en-US" sz="1500" strike="noStrike" u="none">
                <a:solidFill>
                  <a:srgbClr val="FFFFFF"/>
                </a:solidFill>
                <a:latin typeface="Poppins"/>
                <a:ea typeface="Poppins"/>
                <a:cs typeface="Poppins"/>
                <a:sym typeface="Poppins"/>
              </a:rPr>
              <a:t>Runtime variations across different genres</a:t>
            </a:r>
          </a:p>
        </p:txBody>
      </p:sp>
      <p:sp>
        <p:nvSpPr>
          <p:cNvPr name="TextBox 48" id="48"/>
          <p:cNvSpPr txBox="true"/>
          <p:nvPr/>
        </p:nvSpPr>
        <p:spPr>
          <a:xfrm rot="0">
            <a:off x="12667950" y="8931722"/>
            <a:ext cx="3682896" cy="624582"/>
          </a:xfrm>
          <a:prstGeom prst="rect">
            <a:avLst/>
          </a:prstGeom>
        </p:spPr>
        <p:txBody>
          <a:bodyPr anchor="t" rtlCol="false" tIns="0" lIns="0" bIns="0" rIns="0">
            <a:spAutoFit/>
          </a:bodyPr>
          <a:lstStyle/>
          <a:p>
            <a:pPr algn="ctr" marL="0" indent="0" lvl="0">
              <a:lnSpc>
                <a:spcPts val="1643"/>
              </a:lnSpc>
              <a:spcBef>
                <a:spcPct val="0"/>
              </a:spcBef>
            </a:pPr>
            <a:r>
              <a:rPr lang="en-US" sz="1174">
                <a:solidFill>
                  <a:srgbClr val="C3C5C6"/>
                </a:solidFill>
                <a:latin typeface="Poppins Light"/>
                <a:ea typeface="Poppins Light"/>
                <a:cs typeface="Poppins Light"/>
                <a:sym typeface="Poppins Light"/>
              </a:rPr>
              <a:t>Western</a:t>
            </a:r>
            <a:r>
              <a:rPr lang="en-US" sz="1174" strike="noStrike" u="none">
                <a:solidFill>
                  <a:srgbClr val="C3C5C6"/>
                </a:solidFill>
                <a:latin typeface="Poppins Light"/>
                <a:ea typeface="Poppins Light"/>
                <a:cs typeface="Poppins Light"/>
                <a:sym typeface="Poppins Light"/>
              </a:rPr>
              <a:t>, romance, and Thriller</a:t>
            </a:r>
            <a:r>
              <a:rPr lang="en-US" sz="1174" strike="noStrike" u="none">
                <a:solidFill>
                  <a:srgbClr val="C3C5C6"/>
                </a:solidFill>
                <a:latin typeface="Poppins Light"/>
                <a:ea typeface="Poppins Light"/>
                <a:cs typeface="Poppins Light"/>
                <a:sym typeface="Poppins Light"/>
              </a:rPr>
              <a:t> genres have the longest average runtimes , while animation, family, and reality have the shortest.</a:t>
            </a:r>
          </a:p>
        </p:txBody>
      </p:sp>
      <p:sp>
        <p:nvSpPr>
          <p:cNvPr name="TextBox 49" id="49"/>
          <p:cNvSpPr txBox="true"/>
          <p:nvPr/>
        </p:nvSpPr>
        <p:spPr>
          <a:xfrm rot="0">
            <a:off x="1332487" y="9526352"/>
            <a:ext cx="4647352" cy="207361"/>
          </a:xfrm>
          <a:prstGeom prst="rect">
            <a:avLst/>
          </a:prstGeom>
        </p:spPr>
        <p:txBody>
          <a:bodyPr anchor="t" rtlCol="false" tIns="0" lIns="0" bIns="0" rIns="0">
            <a:spAutoFit/>
          </a:bodyPr>
          <a:lstStyle/>
          <a:p>
            <a:pPr algn="ctr" marL="0" indent="0" lvl="0">
              <a:lnSpc>
                <a:spcPts val="1643"/>
              </a:lnSpc>
              <a:spcBef>
                <a:spcPct val="0"/>
              </a:spcBef>
            </a:pPr>
            <a:r>
              <a:rPr lang="en-US" sz="1174">
                <a:solidFill>
                  <a:srgbClr val="C3C5C6"/>
                </a:solidFill>
                <a:latin typeface="Poppins Light"/>
                <a:ea typeface="Poppins Light"/>
                <a:cs typeface="Poppins Light"/>
                <a:sym typeface="Poppins Light"/>
              </a:rPr>
              <a:t>Year over Year content production across genres increases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27801" y="0"/>
            <a:ext cx="8225314" cy="10287000"/>
          </a:xfrm>
          <a:custGeom>
            <a:avLst/>
            <a:gdLst/>
            <a:ahLst/>
            <a:cxnLst/>
            <a:rect r="r" b="b" t="t" l="l"/>
            <a:pathLst>
              <a:path h="10287000" w="8225314">
                <a:moveTo>
                  <a:pt x="0" y="0"/>
                </a:moveTo>
                <a:lnTo>
                  <a:pt x="8225314" y="0"/>
                </a:lnTo>
                <a:lnTo>
                  <a:pt x="8225314"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0605676" y="69683"/>
            <a:ext cx="4264457" cy="10287000"/>
            <a:chOff x="0" y="0"/>
            <a:chExt cx="1123149" cy="2709333"/>
          </a:xfrm>
        </p:grpSpPr>
        <p:sp>
          <p:nvSpPr>
            <p:cNvPr name="Freeform 4" id="4"/>
            <p:cNvSpPr/>
            <p:nvPr/>
          </p:nvSpPr>
          <p:spPr>
            <a:xfrm flipH="false" flipV="false" rot="0">
              <a:off x="0" y="0"/>
              <a:ext cx="1123149" cy="2709333"/>
            </a:xfrm>
            <a:custGeom>
              <a:avLst/>
              <a:gdLst/>
              <a:ahLst/>
              <a:cxnLst/>
              <a:rect r="r" b="b" t="t" l="l"/>
              <a:pathLst>
                <a:path h="2709333" w="1123149">
                  <a:moveTo>
                    <a:pt x="0" y="0"/>
                  </a:moveTo>
                  <a:lnTo>
                    <a:pt x="1123149" y="0"/>
                  </a:lnTo>
                  <a:lnTo>
                    <a:pt x="1123149" y="2709333"/>
                  </a:lnTo>
                  <a:lnTo>
                    <a:pt x="0" y="2709333"/>
                  </a:lnTo>
                  <a:close/>
                </a:path>
              </a:pathLst>
            </a:custGeom>
            <a:gradFill rotWithShape="true">
              <a:gsLst>
                <a:gs pos="0">
                  <a:srgbClr val="000000">
                    <a:alpha val="0"/>
                  </a:srgbClr>
                </a:gs>
                <a:gs pos="50000">
                  <a:srgbClr val="000000">
                    <a:alpha val="48500"/>
                  </a:srgbClr>
                </a:gs>
                <a:gs pos="100000">
                  <a:srgbClr val="000000">
                    <a:alpha val="100000"/>
                  </a:srgbClr>
                </a:gs>
              </a:gsLst>
              <a:lin ang="0"/>
            </a:gradFill>
          </p:spPr>
        </p:sp>
        <p:sp>
          <p:nvSpPr>
            <p:cNvPr name="TextBox 5" id="5"/>
            <p:cNvSpPr txBox="true"/>
            <p:nvPr/>
          </p:nvSpPr>
          <p:spPr>
            <a:xfrm>
              <a:off x="0" y="9525"/>
              <a:ext cx="1123149" cy="2699808"/>
            </a:xfrm>
            <a:prstGeom prst="rect">
              <a:avLst/>
            </a:prstGeom>
          </p:spPr>
          <p:txBody>
            <a:bodyPr anchor="ctr" rtlCol="false" tIns="50800" lIns="50800" bIns="50800" rIns="50800"/>
            <a:lstStyle/>
            <a:p>
              <a:pPr algn="ctr">
                <a:lnSpc>
                  <a:spcPts val="1800"/>
                </a:lnSpc>
              </a:pPr>
            </a:p>
          </p:txBody>
        </p:sp>
      </p:grpSp>
      <p:grpSp>
        <p:nvGrpSpPr>
          <p:cNvPr name="Group 6" id="6"/>
          <p:cNvGrpSpPr/>
          <p:nvPr/>
        </p:nvGrpSpPr>
        <p:grpSpPr>
          <a:xfrm rot="0">
            <a:off x="6309653" y="5537518"/>
            <a:ext cx="7596335" cy="4189678"/>
            <a:chOff x="0" y="0"/>
            <a:chExt cx="10128447" cy="5586238"/>
          </a:xfrm>
        </p:grpSpPr>
        <p:sp>
          <p:nvSpPr>
            <p:cNvPr name="AutoShape 7" id="7"/>
            <p:cNvSpPr/>
            <p:nvPr/>
          </p:nvSpPr>
          <p:spPr>
            <a:xfrm flipV="true">
              <a:off x="13401" y="1525211"/>
              <a:ext cx="7682525" cy="0"/>
            </a:xfrm>
            <a:prstGeom prst="line">
              <a:avLst/>
            </a:prstGeom>
            <a:ln cap="flat" w="12700">
              <a:solidFill>
                <a:srgbClr val="C3C5C6"/>
              </a:solidFill>
              <a:prstDash val="solid"/>
              <a:headEnd type="none" len="sm" w="sm"/>
              <a:tailEnd type="none" len="sm" w="sm"/>
            </a:ln>
          </p:spPr>
        </p:sp>
        <p:sp>
          <p:nvSpPr>
            <p:cNvPr name="AutoShape 8" id="8"/>
            <p:cNvSpPr/>
            <p:nvPr/>
          </p:nvSpPr>
          <p:spPr>
            <a:xfrm>
              <a:off x="13401" y="6350"/>
              <a:ext cx="7682525" cy="0"/>
            </a:xfrm>
            <a:prstGeom prst="line">
              <a:avLst/>
            </a:prstGeom>
            <a:ln cap="flat" w="12700">
              <a:solidFill>
                <a:srgbClr val="C3C5C6"/>
              </a:solidFill>
              <a:prstDash val="solid"/>
              <a:headEnd type="none" len="sm" w="sm"/>
              <a:tailEnd type="none" len="sm" w="sm"/>
            </a:ln>
          </p:spPr>
        </p:sp>
        <p:sp>
          <p:nvSpPr>
            <p:cNvPr name="AutoShape 9" id="9"/>
            <p:cNvSpPr/>
            <p:nvPr/>
          </p:nvSpPr>
          <p:spPr>
            <a:xfrm>
              <a:off x="13401" y="512637"/>
              <a:ext cx="7682525" cy="0"/>
            </a:xfrm>
            <a:prstGeom prst="line">
              <a:avLst/>
            </a:prstGeom>
            <a:ln cap="flat" w="12700">
              <a:solidFill>
                <a:srgbClr val="C3C5C6"/>
              </a:solidFill>
              <a:prstDash val="solid"/>
              <a:headEnd type="none" len="sm" w="sm"/>
              <a:tailEnd type="none" len="sm" w="sm"/>
            </a:ln>
          </p:spPr>
        </p:sp>
        <p:sp>
          <p:nvSpPr>
            <p:cNvPr name="AutoShape 10" id="10"/>
            <p:cNvSpPr/>
            <p:nvPr/>
          </p:nvSpPr>
          <p:spPr>
            <a:xfrm>
              <a:off x="13401" y="1018924"/>
              <a:ext cx="7682525" cy="0"/>
            </a:xfrm>
            <a:prstGeom prst="line">
              <a:avLst/>
            </a:prstGeom>
            <a:ln cap="flat" w="12700">
              <a:solidFill>
                <a:srgbClr val="C3C5C6"/>
              </a:solidFill>
              <a:prstDash val="solid"/>
              <a:headEnd type="none" len="sm" w="sm"/>
              <a:tailEnd type="none" len="sm" w="sm"/>
            </a:ln>
          </p:spPr>
        </p:sp>
        <p:sp>
          <p:nvSpPr>
            <p:cNvPr name="AutoShape 11" id="11"/>
            <p:cNvSpPr/>
            <p:nvPr/>
          </p:nvSpPr>
          <p:spPr>
            <a:xfrm>
              <a:off x="13401" y="2031498"/>
              <a:ext cx="7682525" cy="0"/>
            </a:xfrm>
            <a:prstGeom prst="line">
              <a:avLst/>
            </a:prstGeom>
            <a:ln cap="flat" w="12700">
              <a:solidFill>
                <a:srgbClr val="C3C5C6"/>
              </a:solidFill>
              <a:prstDash val="solid"/>
              <a:headEnd type="none" len="sm" w="sm"/>
              <a:tailEnd type="none" len="sm" w="sm"/>
            </a:ln>
          </p:spPr>
        </p:sp>
        <p:sp>
          <p:nvSpPr>
            <p:cNvPr name="AutoShape 12" id="12"/>
            <p:cNvSpPr/>
            <p:nvPr/>
          </p:nvSpPr>
          <p:spPr>
            <a:xfrm>
              <a:off x="13401" y="2537785"/>
              <a:ext cx="7682525" cy="0"/>
            </a:xfrm>
            <a:prstGeom prst="line">
              <a:avLst/>
            </a:prstGeom>
            <a:ln cap="flat" w="12700">
              <a:solidFill>
                <a:srgbClr val="C3C5C6"/>
              </a:solidFill>
              <a:prstDash val="solid"/>
              <a:headEnd type="none" len="sm" w="sm"/>
              <a:tailEnd type="none" len="sm" w="sm"/>
            </a:ln>
          </p:spPr>
        </p:sp>
        <p:sp>
          <p:nvSpPr>
            <p:cNvPr name="AutoShape 13" id="13"/>
            <p:cNvSpPr/>
            <p:nvPr/>
          </p:nvSpPr>
          <p:spPr>
            <a:xfrm>
              <a:off x="13401" y="1120"/>
              <a:ext cx="0" cy="5578768"/>
            </a:xfrm>
            <a:prstGeom prst="line">
              <a:avLst/>
            </a:prstGeom>
            <a:ln cap="flat" w="12700">
              <a:solidFill>
                <a:srgbClr val="C3C5C6"/>
              </a:solidFill>
              <a:prstDash val="solid"/>
              <a:headEnd type="none" len="sm" w="sm"/>
              <a:tailEnd type="none" len="sm" w="sm"/>
            </a:ln>
          </p:spPr>
        </p:sp>
        <p:sp>
          <p:nvSpPr>
            <p:cNvPr name="AutoShape 14" id="14"/>
            <p:cNvSpPr/>
            <p:nvPr/>
          </p:nvSpPr>
          <p:spPr>
            <a:xfrm>
              <a:off x="1510255" y="6350"/>
              <a:ext cx="0" cy="5573538"/>
            </a:xfrm>
            <a:prstGeom prst="line">
              <a:avLst/>
            </a:prstGeom>
            <a:ln cap="flat" w="12700">
              <a:solidFill>
                <a:srgbClr val="C3C5C6"/>
              </a:solidFill>
              <a:prstDash val="solid"/>
              <a:headEnd type="none" len="sm" w="sm"/>
              <a:tailEnd type="none" len="sm" w="sm"/>
            </a:ln>
          </p:spPr>
        </p:sp>
        <p:sp>
          <p:nvSpPr>
            <p:cNvPr name="AutoShape 15" id="15"/>
            <p:cNvSpPr/>
            <p:nvPr/>
          </p:nvSpPr>
          <p:spPr>
            <a:xfrm flipH="true">
              <a:off x="3049031" y="6350"/>
              <a:ext cx="2092" cy="5573538"/>
            </a:xfrm>
            <a:prstGeom prst="line">
              <a:avLst/>
            </a:prstGeom>
            <a:ln cap="flat" w="12700">
              <a:solidFill>
                <a:srgbClr val="C3C5C6"/>
              </a:solidFill>
              <a:prstDash val="solid"/>
              <a:headEnd type="none" len="sm" w="sm"/>
              <a:tailEnd type="none" len="sm" w="sm"/>
            </a:ln>
          </p:spPr>
        </p:sp>
        <p:sp>
          <p:nvSpPr>
            <p:cNvPr name="AutoShape 16" id="16"/>
            <p:cNvSpPr/>
            <p:nvPr/>
          </p:nvSpPr>
          <p:spPr>
            <a:xfrm>
              <a:off x="4567892" y="6350"/>
              <a:ext cx="0" cy="5573538"/>
            </a:xfrm>
            <a:prstGeom prst="line">
              <a:avLst/>
            </a:prstGeom>
            <a:ln cap="flat" w="12700">
              <a:solidFill>
                <a:srgbClr val="C3C5C6"/>
              </a:solidFill>
              <a:prstDash val="solid"/>
              <a:headEnd type="none" len="sm" w="sm"/>
              <a:tailEnd type="none" len="sm" w="sm"/>
            </a:ln>
          </p:spPr>
        </p:sp>
        <p:sp>
          <p:nvSpPr>
            <p:cNvPr name="AutoShape 17" id="17"/>
            <p:cNvSpPr/>
            <p:nvPr/>
          </p:nvSpPr>
          <p:spPr>
            <a:xfrm>
              <a:off x="6084661" y="6350"/>
              <a:ext cx="0" cy="5573538"/>
            </a:xfrm>
            <a:prstGeom prst="line">
              <a:avLst/>
            </a:prstGeom>
            <a:ln cap="flat" w="12700">
              <a:solidFill>
                <a:srgbClr val="C3C5C6"/>
              </a:solidFill>
              <a:prstDash val="solid"/>
              <a:headEnd type="none" len="sm" w="sm"/>
              <a:tailEnd type="none" len="sm" w="sm"/>
            </a:ln>
          </p:spPr>
        </p:sp>
        <p:sp>
          <p:nvSpPr>
            <p:cNvPr name="AutoShape 18" id="18"/>
            <p:cNvSpPr/>
            <p:nvPr/>
          </p:nvSpPr>
          <p:spPr>
            <a:xfrm>
              <a:off x="13401" y="3039888"/>
              <a:ext cx="7682525" cy="0"/>
            </a:xfrm>
            <a:prstGeom prst="line">
              <a:avLst/>
            </a:prstGeom>
            <a:ln cap="flat" w="12700">
              <a:solidFill>
                <a:srgbClr val="C3C5C6"/>
              </a:solidFill>
              <a:prstDash val="solid"/>
              <a:headEnd type="none" len="sm" w="sm"/>
              <a:tailEnd type="none" len="sm" w="sm"/>
            </a:ln>
          </p:spPr>
        </p:sp>
        <p:sp>
          <p:nvSpPr>
            <p:cNvPr name="TextBox 19" id="19"/>
            <p:cNvSpPr txBox="true"/>
            <p:nvPr/>
          </p:nvSpPr>
          <p:spPr>
            <a:xfrm rot="0">
              <a:off x="435346" y="14463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RUNTIME</a:t>
              </a:r>
            </a:p>
          </p:txBody>
        </p:sp>
        <p:sp>
          <p:nvSpPr>
            <p:cNvPr name="TextBox 20" id="20"/>
            <p:cNvSpPr txBox="true"/>
            <p:nvPr/>
          </p:nvSpPr>
          <p:spPr>
            <a:xfrm rot="0">
              <a:off x="1607459" y="144635"/>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TMDB POP.</a:t>
              </a:r>
            </a:p>
          </p:txBody>
        </p:sp>
        <p:sp>
          <p:nvSpPr>
            <p:cNvPr name="TextBox 21" id="21"/>
            <p:cNvSpPr txBox="true"/>
            <p:nvPr/>
          </p:nvSpPr>
          <p:spPr>
            <a:xfrm rot="0">
              <a:off x="3392321" y="135068"/>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AVG IMDB</a:t>
              </a:r>
            </a:p>
          </p:txBody>
        </p:sp>
        <p:sp>
          <p:nvSpPr>
            <p:cNvPr name="TextBox 22" id="22"/>
            <p:cNvSpPr txBox="true"/>
            <p:nvPr/>
          </p:nvSpPr>
          <p:spPr>
            <a:xfrm rot="0">
              <a:off x="4901077" y="14534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strike="noStrike" u="none">
                  <a:solidFill>
                    <a:srgbClr val="FFFFFF"/>
                  </a:solidFill>
                  <a:latin typeface="Poppins"/>
                  <a:ea typeface="Poppins"/>
                  <a:cs typeface="Poppins"/>
                  <a:sym typeface="Poppins"/>
                </a:rPr>
                <a:t>AVG TMDB</a:t>
              </a:r>
            </a:p>
          </p:txBody>
        </p:sp>
        <p:sp>
          <p:nvSpPr>
            <p:cNvPr name="AutoShape 23" id="23"/>
            <p:cNvSpPr/>
            <p:nvPr/>
          </p:nvSpPr>
          <p:spPr>
            <a:xfrm>
              <a:off x="7695927" y="8442"/>
              <a:ext cx="0" cy="5571446"/>
            </a:xfrm>
            <a:prstGeom prst="line">
              <a:avLst/>
            </a:prstGeom>
            <a:ln cap="flat" w="12700">
              <a:solidFill>
                <a:srgbClr val="C3C5C6"/>
              </a:solidFill>
              <a:prstDash val="solid"/>
              <a:headEnd type="none" len="sm" w="sm"/>
              <a:tailEnd type="none" len="sm" w="sm"/>
            </a:ln>
          </p:spPr>
        </p:sp>
        <p:sp>
          <p:nvSpPr>
            <p:cNvPr name="AutoShape 24" id="24"/>
            <p:cNvSpPr/>
            <p:nvPr/>
          </p:nvSpPr>
          <p:spPr>
            <a:xfrm>
              <a:off x="0" y="3547888"/>
              <a:ext cx="7682525" cy="0"/>
            </a:xfrm>
            <a:prstGeom prst="line">
              <a:avLst/>
            </a:prstGeom>
            <a:ln cap="flat" w="12700">
              <a:solidFill>
                <a:srgbClr val="C3C5C6"/>
              </a:solidFill>
              <a:prstDash val="solid"/>
              <a:headEnd type="none" len="sm" w="sm"/>
              <a:tailEnd type="none" len="sm" w="sm"/>
            </a:ln>
          </p:spPr>
        </p:sp>
        <p:sp>
          <p:nvSpPr>
            <p:cNvPr name="AutoShape 25" id="25"/>
            <p:cNvSpPr/>
            <p:nvPr/>
          </p:nvSpPr>
          <p:spPr>
            <a:xfrm>
              <a:off x="13401" y="4055888"/>
              <a:ext cx="7682525" cy="0"/>
            </a:xfrm>
            <a:prstGeom prst="line">
              <a:avLst/>
            </a:prstGeom>
            <a:ln cap="flat" w="12700">
              <a:solidFill>
                <a:srgbClr val="C3C5C6"/>
              </a:solidFill>
              <a:prstDash val="solid"/>
              <a:headEnd type="none" len="sm" w="sm"/>
              <a:tailEnd type="none" len="sm" w="sm"/>
            </a:ln>
          </p:spPr>
        </p:sp>
        <p:sp>
          <p:nvSpPr>
            <p:cNvPr name="AutoShape 26" id="26"/>
            <p:cNvSpPr/>
            <p:nvPr/>
          </p:nvSpPr>
          <p:spPr>
            <a:xfrm>
              <a:off x="13401" y="4563888"/>
              <a:ext cx="7682525" cy="0"/>
            </a:xfrm>
            <a:prstGeom prst="line">
              <a:avLst/>
            </a:prstGeom>
            <a:ln cap="flat" w="12700">
              <a:solidFill>
                <a:srgbClr val="C3C5C6"/>
              </a:solidFill>
              <a:prstDash val="solid"/>
              <a:headEnd type="none" len="sm" w="sm"/>
              <a:tailEnd type="none" len="sm" w="sm"/>
            </a:ln>
          </p:spPr>
        </p:sp>
        <p:sp>
          <p:nvSpPr>
            <p:cNvPr name="AutoShape 27" id="27"/>
            <p:cNvSpPr/>
            <p:nvPr/>
          </p:nvSpPr>
          <p:spPr>
            <a:xfrm>
              <a:off x="13401" y="5071888"/>
              <a:ext cx="7682525" cy="0"/>
            </a:xfrm>
            <a:prstGeom prst="line">
              <a:avLst/>
            </a:prstGeom>
            <a:ln cap="flat" w="12700">
              <a:solidFill>
                <a:srgbClr val="C3C5C6"/>
              </a:solidFill>
              <a:prstDash val="solid"/>
              <a:headEnd type="none" len="sm" w="sm"/>
              <a:tailEnd type="none" len="sm" w="sm"/>
            </a:ln>
          </p:spPr>
        </p:sp>
        <p:sp>
          <p:nvSpPr>
            <p:cNvPr name="AutoShape 28" id="28"/>
            <p:cNvSpPr/>
            <p:nvPr/>
          </p:nvSpPr>
          <p:spPr>
            <a:xfrm>
              <a:off x="13401" y="5579888"/>
              <a:ext cx="7682525" cy="0"/>
            </a:xfrm>
            <a:prstGeom prst="line">
              <a:avLst/>
            </a:prstGeom>
            <a:ln cap="flat" w="12700">
              <a:solidFill>
                <a:srgbClr val="C3C5C6"/>
              </a:solidFill>
              <a:prstDash val="solid"/>
              <a:headEnd type="none" len="sm" w="sm"/>
              <a:tailEnd type="none" len="sm" w="sm"/>
            </a:ln>
          </p:spPr>
        </p:sp>
        <p:sp>
          <p:nvSpPr>
            <p:cNvPr name="TextBox 29" id="29"/>
            <p:cNvSpPr txBox="true"/>
            <p:nvPr/>
          </p:nvSpPr>
          <p:spPr>
            <a:xfrm rot="0">
              <a:off x="652491" y="619240"/>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194</a:t>
              </a:r>
            </a:p>
          </p:txBody>
        </p:sp>
        <p:sp>
          <p:nvSpPr>
            <p:cNvPr name="TextBox 30" id="30"/>
            <p:cNvSpPr txBox="true"/>
            <p:nvPr/>
          </p:nvSpPr>
          <p:spPr>
            <a:xfrm rot="0">
              <a:off x="2045695" y="63208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155.68</a:t>
              </a:r>
            </a:p>
          </p:txBody>
        </p:sp>
        <p:sp>
          <p:nvSpPr>
            <p:cNvPr name="TextBox 31" id="31"/>
            <p:cNvSpPr txBox="true"/>
            <p:nvPr/>
          </p:nvSpPr>
          <p:spPr>
            <a:xfrm rot="0">
              <a:off x="2045695" y="1139574"/>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109.71</a:t>
              </a:r>
            </a:p>
          </p:txBody>
        </p:sp>
        <p:sp>
          <p:nvSpPr>
            <p:cNvPr name="TextBox 32" id="32"/>
            <p:cNvSpPr txBox="true"/>
            <p:nvPr/>
          </p:nvSpPr>
          <p:spPr>
            <a:xfrm rot="0">
              <a:off x="3602706" y="609715"/>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7.9</a:t>
              </a:r>
            </a:p>
          </p:txBody>
        </p:sp>
        <p:sp>
          <p:nvSpPr>
            <p:cNvPr name="TextBox 33" id="33"/>
            <p:cNvSpPr txBox="true"/>
            <p:nvPr/>
          </p:nvSpPr>
          <p:spPr>
            <a:xfrm rot="0">
              <a:off x="3602706" y="1123749"/>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6.23</a:t>
              </a:r>
            </a:p>
          </p:txBody>
        </p:sp>
        <p:sp>
          <p:nvSpPr>
            <p:cNvPr name="TextBox 34" id="34"/>
            <p:cNvSpPr txBox="true"/>
            <p:nvPr/>
          </p:nvSpPr>
          <p:spPr>
            <a:xfrm rot="0">
              <a:off x="3602706" y="163778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5.99</a:t>
              </a:r>
            </a:p>
          </p:txBody>
        </p:sp>
        <p:sp>
          <p:nvSpPr>
            <p:cNvPr name="TextBox 35" id="35"/>
            <p:cNvSpPr txBox="true"/>
            <p:nvPr/>
          </p:nvSpPr>
          <p:spPr>
            <a:xfrm rot="0">
              <a:off x="3602706" y="215181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a:t>
              </a:r>
            </a:p>
          </p:txBody>
        </p:sp>
        <p:sp>
          <p:nvSpPr>
            <p:cNvPr name="TextBox 36" id="36"/>
            <p:cNvSpPr txBox="true"/>
            <p:nvPr/>
          </p:nvSpPr>
          <p:spPr>
            <a:xfrm rot="0">
              <a:off x="3602706" y="2665852"/>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6.18</a:t>
              </a:r>
            </a:p>
          </p:txBody>
        </p:sp>
        <p:sp>
          <p:nvSpPr>
            <p:cNvPr name="TextBox 37" id="37"/>
            <p:cNvSpPr txBox="true"/>
            <p:nvPr/>
          </p:nvSpPr>
          <p:spPr>
            <a:xfrm rot="0">
              <a:off x="5223370" y="609715"/>
              <a:ext cx="63472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7.88</a:t>
              </a:r>
            </a:p>
          </p:txBody>
        </p:sp>
        <p:sp>
          <p:nvSpPr>
            <p:cNvPr name="TextBox 38" id="38"/>
            <p:cNvSpPr txBox="true"/>
            <p:nvPr/>
          </p:nvSpPr>
          <p:spPr>
            <a:xfrm rot="0">
              <a:off x="5223370" y="1123749"/>
              <a:ext cx="63472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6.47</a:t>
              </a:r>
            </a:p>
          </p:txBody>
        </p:sp>
        <p:sp>
          <p:nvSpPr>
            <p:cNvPr name="TextBox 39" id="39"/>
            <p:cNvSpPr txBox="true"/>
            <p:nvPr/>
          </p:nvSpPr>
          <p:spPr>
            <a:xfrm rot="0">
              <a:off x="5223370" y="1637783"/>
              <a:ext cx="52557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6.49</a:t>
              </a:r>
            </a:p>
          </p:txBody>
        </p:sp>
        <p:sp>
          <p:nvSpPr>
            <p:cNvPr name="TextBox 40" id="40"/>
            <p:cNvSpPr txBox="true"/>
            <p:nvPr/>
          </p:nvSpPr>
          <p:spPr>
            <a:xfrm rot="0">
              <a:off x="5223370" y="2151818"/>
              <a:ext cx="334445"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a:t>
              </a:r>
            </a:p>
          </p:txBody>
        </p:sp>
        <p:sp>
          <p:nvSpPr>
            <p:cNvPr name="TextBox 41" id="41"/>
            <p:cNvSpPr txBox="true"/>
            <p:nvPr/>
          </p:nvSpPr>
          <p:spPr>
            <a:xfrm rot="0">
              <a:off x="5223370" y="2665852"/>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6.58</a:t>
              </a:r>
            </a:p>
          </p:txBody>
        </p:sp>
        <p:sp>
          <p:nvSpPr>
            <p:cNvPr name="TextBox 42" id="42"/>
            <p:cNvSpPr txBox="true"/>
            <p:nvPr/>
          </p:nvSpPr>
          <p:spPr>
            <a:xfrm rot="0">
              <a:off x="4221144" y="26409"/>
              <a:ext cx="5227370" cy="486228"/>
            </a:xfrm>
            <a:prstGeom prst="rect">
              <a:avLst/>
            </a:prstGeom>
          </p:spPr>
          <p:txBody>
            <a:bodyPr anchor="t" rtlCol="false" tIns="0" lIns="0" bIns="0" rIns="0">
              <a:spAutoFit/>
            </a:bodyPr>
            <a:lstStyle/>
            <a:p>
              <a:pPr algn="ctr" marL="0" indent="0" lvl="0">
                <a:lnSpc>
                  <a:spcPts val="1425"/>
                </a:lnSpc>
                <a:spcBef>
                  <a:spcPct val="0"/>
                </a:spcBef>
              </a:pPr>
              <a:r>
                <a:rPr lang="en-US" sz="1017" strike="noStrike" u="none">
                  <a:solidFill>
                    <a:srgbClr val="FFFFFF"/>
                  </a:solidFill>
                  <a:latin typeface="Poppins"/>
                  <a:ea typeface="Poppins"/>
                  <a:cs typeface="Poppins"/>
                  <a:sym typeface="Poppins"/>
                </a:rPr>
                <a:t>T</a:t>
              </a:r>
              <a:r>
                <a:rPr lang="en-US" sz="1017" strike="noStrike" u="none">
                  <a:solidFill>
                    <a:srgbClr val="FFFFFF"/>
                  </a:solidFill>
                  <a:latin typeface="Poppins"/>
                  <a:ea typeface="Poppins"/>
                  <a:cs typeface="Poppins"/>
                  <a:sym typeface="Poppins"/>
                </a:rPr>
                <a:t>OTAL I</a:t>
              </a:r>
              <a:r>
                <a:rPr lang="en-US" sz="1017" strike="noStrike" u="none">
                  <a:solidFill>
                    <a:srgbClr val="FFFFFF"/>
                  </a:solidFill>
                  <a:latin typeface="Poppins"/>
                  <a:ea typeface="Poppins"/>
                  <a:cs typeface="Poppins"/>
                  <a:sym typeface="Poppins"/>
                </a:rPr>
                <a:t>MDB </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VOTES</a:t>
              </a:r>
            </a:p>
          </p:txBody>
        </p:sp>
        <p:sp>
          <p:nvSpPr>
            <p:cNvPr name="TextBox 43" id="43"/>
            <p:cNvSpPr txBox="true"/>
            <p:nvPr/>
          </p:nvSpPr>
          <p:spPr>
            <a:xfrm rot="0">
              <a:off x="652491" y="1133274"/>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111</a:t>
              </a:r>
            </a:p>
          </p:txBody>
        </p:sp>
        <p:sp>
          <p:nvSpPr>
            <p:cNvPr name="TextBox 44" id="44"/>
            <p:cNvSpPr txBox="true"/>
            <p:nvPr/>
          </p:nvSpPr>
          <p:spPr>
            <a:xfrm rot="0">
              <a:off x="652491" y="1647308"/>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101</a:t>
              </a:r>
            </a:p>
          </p:txBody>
        </p:sp>
        <p:sp>
          <p:nvSpPr>
            <p:cNvPr name="TextBox 45" id="45"/>
            <p:cNvSpPr txBox="true"/>
            <p:nvPr/>
          </p:nvSpPr>
          <p:spPr>
            <a:xfrm rot="0">
              <a:off x="652491" y="212357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8</a:t>
              </a:r>
            </a:p>
          </p:txBody>
        </p:sp>
        <p:sp>
          <p:nvSpPr>
            <p:cNvPr name="TextBox 46" id="46"/>
            <p:cNvSpPr txBox="true"/>
            <p:nvPr/>
          </p:nvSpPr>
          <p:spPr>
            <a:xfrm rot="0">
              <a:off x="652491" y="2667960"/>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a:solidFill>
                    <a:srgbClr val="C3C5C6"/>
                  </a:solidFill>
                  <a:latin typeface="Poppins Light"/>
                  <a:ea typeface="Poppins Light"/>
                  <a:cs typeface="Poppins Light"/>
                  <a:sym typeface="Poppins Light"/>
                </a:rPr>
                <a:t>9</a:t>
              </a:r>
              <a:r>
                <a:rPr lang="en-US" sz="1247" strike="noStrike" u="none">
                  <a:solidFill>
                    <a:srgbClr val="C3C5C6"/>
                  </a:solidFill>
                  <a:latin typeface="Poppins Light"/>
                  <a:ea typeface="Poppins Light"/>
                  <a:cs typeface="Poppins Light"/>
                  <a:sym typeface="Poppins Light"/>
                </a:rPr>
                <a:t>9</a:t>
              </a:r>
            </a:p>
          </p:txBody>
        </p:sp>
        <p:sp>
          <p:nvSpPr>
            <p:cNvPr name="TextBox 47" id="47"/>
            <p:cNvSpPr txBox="true"/>
            <p:nvPr/>
          </p:nvSpPr>
          <p:spPr>
            <a:xfrm rot="0">
              <a:off x="652491" y="3140394"/>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87</a:t>
              </a:r>
            </a:p>
          </p:txBody>
        </p:sp>
        <p:sp>
          <p:nvSpPr>
            <p:cNvPr name="TextBox 48" id="48"/>
            <p:cNvSpPr txBox="true"/>
            <p:nvPr/>
          </p:nvSpPr>
          <p:spPr>
            <a:xfrm rot="0">
              <a:off x="652491" y="3652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31</a:t>
              </a:r>
            </a:p>
          </p:txBody>
        </p:sp>
        <p:sp>
          <p:nvSpPr>
            <p:cNvPr name="TextBox 49" id="49"/>
            <p:cNvSpPr txBox="true"/>
            <p:nvPr/>
          </p:nvSpPr>
          <p:spPr>
            <a:xfrm rot="0">
              <a:off x="652491" y="4160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a:solidFill>
                    <a:srgbClr val="C3C5C6"/>
                  </a:solidFill>
                  <a:latin typeface="Poppins Light"/>
                  <a:ea typeface="Poppins Light"/>
                  <a:cs typeface="Poppins Light"/>
                  <a:sym typeface="Poppins Light"/>
                </a:rPr>
                <a:t>7</a:t>
              </a:r>
              <a:r>
                <a:rPr lang="en-US" sz="1247" strike="noStrike" u="none">
                  <a:solidFill>
                    <a:srgbClr val="C3C5C6"/>
                  </a:solidFill>
                  <a:latin typeface="Poppins Light"/>
                  <a:ea typeface="Poppins Light"/>
                  <a:cs typeface="Poppins Light"/>
                  <a:sym typeface="Poppins Light"/>
                </a:rPr>
                <a:t>9</a:t>
              </a:r>
            </a:p>
          </p:txBody>
        </p:sp>
        <p:sp>
          <p:nvSpPr>
            <p:cNvPr name="TextBox 50" id="50"/>
            <p:cNvSpPr txBox="true"/>
            <p:nvPr/>
          </p:nvSpPr>
          <p:spPr>
            <a:xfrm rot="0">
              <a:off x="652491" y="46686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15</a:t>
              </a:r>
            </a:p>
          </p:txBody>
        </p:sp>
        <p:sp>
          <p:nvSpPr>
            <p:cNvPr name="TextBox 51" id="51"/>
            <p:cNvSpPr txBox="true"/>
            <p:nvPr/>
          </p:nvSpPr>
          <p:spPr>
            <a:xfrm rot="0">
              <a:off x="652491" y="5163963"/>
              <a:ext cx="496873" cy="278413"/>
            </a:xfrm>
            <a:prstGeom prst="rect">
              <a:avLst/>
            </a:prstGeom>
          </p:spPr>
          <p:txBody>
            <a:bodyPr anchor="t" rtlCol="false" tIns="0" lIns="0" bIns="0" rIns="0">
              <a:spAutoFit/>
            </a:bodyPr>
            <a:lstStyle/>
            <a:p>
              <a:pPr algn="l" marL="0" indent="0" lvl="0">
                <a:lnSpc>
                  <a:spcPts val="1747"/>
                </a:lnSpc>
                <a:spcBef>
                  <a:spcPct val="0"/>
                </a:spcBef>
              </a:pPr>
              <a:r>
                <a:rPr lang="en-US" sz="1247" strike="noStrike" u="none">
                  <a:solidFill>
                    <a:srgbClr val="C3C5C6"/>
                  </a:solidFill>
                  <a:latin typeface="Poppins Light"/>
                  <a:ea typeface="Poppins Light"/>
                  <a:cs typeface="Poppins Light"/>
                  <a:sym typeface="Poppins Light"/>
                </a:rPr>
                <a:t>1</a:t>
              </a:r>
              <a:r>
                <a:rPr lang="en-US" sz="1247" strike="noStrike" u="none">
                  <a:solidFill>
                    <a:srgbClr val="C3C5C6"/>
                  </a:solidFill>
                  <a:latin typeface="Poppins Light"/>
                  <a:ea typeface="Poppins Light"/>
                  <a:cs typeface="Poppins Light"/>
                  <a:sym typeface="Poppins Light"/>
                </a:rPr>
                <a:t>17</a:t>
              </a:r>
            </a:p>
          </p:txBody>
        </p:sp>
        <p:sp>
          <p:nvSpPr>
            <p:cNvPr name="TextBox 52" id="52"/>
            <p:cNvSpPr txBox="true"/>
            <p:nvPr/>
          </p:nvSpPr>
          <p:spPr>
            <a:xfrm rot="0">
              <a:off x="2045695" y="1637783"/>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67.39</a:t>
              </a:r>
            </a:p>
          </p:txBody>
        </p:sp>
        <p:sp>
          <p:nvSpPr>
            <p:cNvPr name="TextBox 53" id="53"/>
            <p:cNvSpPr txBox="true"/>
            <p:nvPr/>
          </p:nvSpPr>
          <p:spPr>
            <a:xfrm rot="0">
              <a:off x="2045695" y="2135993"/>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58.22</a:t>
              </a:r>
            </a:p>
          </p:txBody>
        </p:sp>
        <p:sp>
          <p:nvSpPr>
            <p:cNvPr name="TextBox 54" id="54"/>
            <p:cNvSpPr txBox="true"/>
            <p:nvPr/>
          </p:nvSpPr>
          <p:spPr>
            <a:xfrm rot="0">
              <a:off x="2045695" y="2671135"/>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54.08</a:t>
              </a:r>
            </a:p>
          </p:txBody>
        </p:sp>
        <p:sp>
          <p:nvSpPr>
            <p:cNvPr name="TextBox 55" id="55"/>
            <p:cNvSpPr txBox="true"/>
            <p:nvPr/>
          </p:nvSpPr>
          <p:spPr>
            <a:xfrm rot="0">
              <a:off x="2045695" y="3130869"/>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53.53</a:t>
              </a:r>
            </a:p>
          </p:txBody>
        </p:sp>
        <p:sp>
          <p:nvSpPr>
            <p:cNvPr name="TextBox 56" id="56"/>
            <p:cNvSpPr txBox="true"/>
            <p:nvPr/>
          </p:nvSpPr>
          <p:spPr>
            <a:xfrm rot="0">
              <a:off x="2045695" y="3643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52.97</a:t>
              </a:r>
            </a:p>
          </p:txBody>
        </p:sp>
        <p:sp>
          <p:nvSpPr>
            <p:cNvPr name="TextBox 57" id="57"/>
            <p:cNvSpPr txBox="true"/>
            <p:nvPr/>
          </p:nvSpPr>
          <p:spPr>
            <a:xfrm rot="0">
              <a:off x="2045695" y="4151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52.35</a:t>
              </a:r>
            </a:p>
          </p:txBody>
        </p:sp>
        <p:sp>
          <p:nvSpPr>
            <p:cNvPr name="TextBox 58" id="58"/>
            <p:cNvSpPr txBox="true"/>
            <p:nvPr/>
          </p:nvSpPr>
          <p:spPr>
            <a:xfrm rot="0">
              <a:off x="2045695" y="4659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50.03</a:t>
              </a:r>
            </a:p>
          </p:txBody>
        </p:sp>
        <p:sp>
          <p:nvSpPr>
            <p:cNvPr name="TextBox 59" id="59"/>
            <p:cNvSpPr txBox="true"/>
            <p:nvPr/>
          </p:nvSpPr>
          <p:spPr>
            <a:xfrm rot="0">
              <a:off x="2045695" y="5167138"/>
              <a:ext cx="968092"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49.63</a:t>
              </a:r>
            </a:p>
          </p:txBody>
        </p:sp>
        <p:sp>
          <p:nvSpPr>
            <p:cNvPr name="TextBox 60" id="60"/>
            <p:cNvSpPr txBox="true"/>
            <p:nvPr/>
          </p:nvSpPr>
          <p:spPr>
            <a:xfrm rot="0">
              <a:off x="3688587" y="31478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8</a:t>
              </a:r>
            </a:p>
          </p:txBody>
        </p:sp>
        <p:sp>
          <p:nvSpPr>
            <p:cNvPr name="TextBox 61" id="61"/>
            <p:cNvSpPr txBox="true"/>
            <p:nvPr/>
          </p:nvSpPr>
          <p:spPr>
            <a:xfrm rot="0">
              <a:off x="3590873" y="36812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6.45</a:t>
              </a:r>
            </a:p>
          </p:txBody>
        </p:sp>
        <p:sp>
          <p:nvSpPr>
            <p:cNvPr name="TextBox 62" id="62"/>
            <p:cNvSpPr txBox="true"/>
            <p:nvPr/>
          </p:nvSpPr>
          <p:spPr>
            <a:xfrm rot="0">
              <a:off x="3602706" y="41384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6.27</a:t>
              </a:r>
            </a:p>
          </p:txBody>
        </p:sp>
        <p:sp>
          <p:nvSpPr>
            <p:cNvPr name="TextBox 63" id="63"/>
            <p:cNvSpPr txBox="true"/>
            <p:nvPr/>
          </p:nvSpPr>
          <p:spPr>
            <a:xfrm rot="0">
              <a:off x="3602706" y="46845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6.09</a:t>
              </a:r>
            </a:p>
          </p:txBody>
        </p:sp>
        <p:sp>
          <p:nvSpPr>
            <p:cNvPr name="TextBox 64" id="64"/>
            <p:cNvSpPr txBox="true"/>
            <p:nvPr/>
          </p:nvSpPr>
          <p:spPr>
            <a:xfrm rot="0">
              <a:off x="3602706" y="5179838"/>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6.62</a:t>
              </a:r>
            </a:p>
          </p:txBody>
        </p:sp>
        <p:sp>
          <p:nvSpPr>
            <p:cNvPr name="TextBox 65" id="65"/>
            <p:cNvSpPr txBox="true"/>
            <p:nvPr/>
          </p:nvSpPr>
          <p:spPr>
            <a:xfrm rot="0">
              <a:off x="5223370" y="3153237"/>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7.8</a:t>
              </a:r>
            </a:p>
          </p:txBody>
        </p:sp>
        <p:sp>
          <p:nvSpPr>
            <p:cNvPr name="TextBox 66" id="66"/>
            <p:cNvSpPr txBox="true"/>
            <p:nvPr/>
          </p:nvSpPr>
          <p:spPr>
            <a:xfrm rot="0">
              <a:off x="5223370" y="3661237"/>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6.53</a:t>
              </a:r>
            </a:p>
          </p:txBody>
        </p:sp>
        <p:sp>
          <p:nvSpPr>
            <p:cNvPr name="TextBox 67" id="67"/>
            <p:cNvSpPr txBox="true"/>
            <p:nvPr/>
          </p:nvSpPr>
          <p:spPr>
            <a:xfrm rot="0">
              <a:off x="5209242" y="4149236"/>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6.45</a:t>
              </a:r>
            </a:p>
          </p:txBody>
        </p:sp>
        <p:sp>
          <p:nvSpPr>
            <p:cNvPr name="TextBox 68" id="68"/>
            <p:cNvSpPr txBox="true"/>
            <p:nvPr/>
          </p:nvSpPr>
          <p:spPr>
            <a:xfrm rot="0">
              <a:off x="5223370" y="4659138"/>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6.36</a:t>
              </a:r>
            </a:p>
          </p:txBody>
        </p:sp>
        <p:sp>
          <p:nvSpPr>
            <p:cNvPr name="TextBox 69" id="69"/>
            <p:cNvSpPr txBox="true"/>
            <p:nvPr/>
          </p:nvSpPr>
          <p:spPr>
            <a:xfrm rot="0">
              <a:off x="5223370" y="5176806"/>
              <a:ext cx="753340"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6.72</a:t>
              </a:r>
            </a:p>
          </p:txBody>
        </p:sp>
        <p:sp>
          <p:nvSpPr>
            <p:cNvPr name="TextBox 70" id="70"/>
            <p:cNvSpPr txBox="true"/>
            <p:nvPr/>
          </p:nvSpPr>
          <p:spPr>
            <a:xfrm rot="0">
              <a:off x="6524370" y="632082"/>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1146825</a:t>
              </a:r>
            </a:p>
          </p:txBody>
        </p:sp>
        <p:sp>
          <p:nvSpPr>
            <p:cNvPr name="TextBox 71" id="71"/>
            <p:cNvSpPr txBox="true"/>
            <p:nvPr/>
          </p:nvSpPr>
          <p:spPr>
            <a:xfrm rot="0">
              <a:off x="6524370" y="1146117"/>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1576282</a:t>
              </a:r>
            </a:p>
          </p:txBody>
        </p:sp>
        <p:sp>
          <p:nvSpPr>
            <p:cNvPr name="TextBox 72" id="72"/>
            <p:cNvSpPr txBox="true"/>
            <p:nvPr/>
          </p:nvSpPr>
          <p:spPr>
            <a:xfrm rot="0">
              <a:off x="6524370" y="1660151"/>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2038715</a:t>
              </a:r>
            </a:p>
          </p:txBody>
        </p:sp>
        <p:sp>
          <p:nvSpPr>
            <p:cNvPr name="TextBox 73" id="73"/>
            <p:cNvSpPr txBox="true"/>
            <p:nvPr/>
          </p:nvSpPr>
          <p:spPr>
            <a:xfrm rot="0">
              <a:off x="6675211" y="2135993"/>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2705</a:t>
              </a:r>
            </a:p>
          </p:txBody>
        </p:sp>
        <p:sp>
          <p:nvSpPr>
            <p:cNvPr name="TextBox 74" id="74"/>
            <p:cNvSpPr txBox="true"/>
            <p:nvPr/>
          </p:nvSpPr>
          <p:spPr>
            <a:xfrm rot="0">
              <a:off x="6524370" y="2688220"/>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998055</a:t>
              </a:r>
            </a:p>
          </p:txBody>
        </p:sp>
        <p:sp>
          <p:nvSpPr>
            <p:cNvPr name="TextBox 75" id="75"/>
            <p:cNvSpPr txBox="true"/>
            <p:nvPr/>
          </p:nvSpPr>
          <p:spPr>
            <a:xfrm rot="0">
              <a:off x="6624411" y="3153237"/>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87515</a:t>
              </a:r>
            </a:p>
          </p:txBody>
        </p:sp>
        <p:sp>
          <p:nvSpPr>
            <p:cNvPr name="TextBox 76" id="76"/>
            <p:cNvSpPr txBox="true"/>
            <p:nvPr/>
          </p:nvSpPr>
          <p:spPr>
            <a:xfrm rot="0">
              <a:off x="6524370" y="3665506"/>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1253809</a:t>
              </a:r>
            </a:p>
          </p:txBody>
        </p:sp>
        <p:sp>
          <p:nvSpPr>
            <p:cNvPr name="TextBox 77" id="77"/>
            <p:cNvSpPr txBox="true"/>
            <p:nvPr/>
          </p:nvSpPr>
          <p:spPr>
            <a:xfrm rot="0">
              <a:off x="6624411" y="41892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37240</a:t>
              </a:r>
            </a:p>
          </p:txBody>
        </p:sp>
        <p:sp>
          <p:nvSpPr>
            <p:cNvPr name="TextBox 78" id="78"/>
            <p:cNvSpPr txBox="true"/>
            <p:nvPr/>
          </p:nvSpPr>
          <p:spPr>
            <a:xfrm rot="0">
              <a:off x="6624411" y="46591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539591</a:t>
              </a:r>
            </a:p>
          </p:txBody>
        </p:sp>
        <p:sp>
          <p:nvSpPr>
            <p:cNvPr name="TextBox 79" id="79"/>
            <p:cNvSpPr txBox="true"/>
            <p:nvPr/>
          </p:nvSpPr>
          <p:spPr>
            <a:xfrm rot="0">
              <a:off x="6524370" y="5167138"/>
              <a:ext cx="84926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2922886</a:t>
              </a:r>
            </a:p>
          </p:txBody>
        </p:sp>
      </p:grpSp>
      <p:sp>
        <p:nvSpPr>
          <p:cNvPr name="Freeform 80" id="80"/>
          <p:cNvSpPr/>
          <p:nvPr/>
        </p:nvSpPr>
        <p:spPr>
          <a:xfrm flipH="false" flipV="false" rot="0">
            <a:off x="796052" y="5213183"/>
            <a:ext cx="5355589" cy="4703741"/>
          </a:xfrm>
          <a:custGeom>
            <a:avLst/>
            <a:gdLst/>
            <a:ahLst/>
            <a:cxnLst/>
            <a:rect r="r" b="b" t="t" l="l"/>
            <a:pathLst>
              <a:path h="4703741" w="5355589">
                <a:moveTo>
                  <a:pt x="0" y="0"/>
                </a:moveTo>
                <a:lnTo>
                  <a:pt x="5355590" y="0"/>
                </a:lnTo>
                <a:lnTo>
                  <a:pt x="5355590" y="4703740"/>
                </a:lnTo>
                <a:lnTo>
                  <a:pt x="0" y="4703740"/>
                </a:lnTo>
                <a:lnTo>
                  <a:pt x="0" y="0"/>
                </a:lnTo>
                <a:close/>
              </a:path>
            </a:pathLst>
          </a:custGeom>
          <a:blipFill>
            <a:blip r:embed="rId3"/>
            <a:stretch>
              <a:fillRect l="-1188" t="0" r="-1188" b="0"/>
            </a:stretch>
          </a:blipFill>
        </p:spPr>
      </p:sp>
      <p:sp>
        <p:nvSpPr>
          <p:cNvPr name="Freeform 81" id="81"/>
          <p:cNvSpPr/>
          <p:nvPr/>
        </p:nvSpPr>
        <p:spPr>
          <a:xfrm flipH="false" flipV="false" rot="0">
            <a:off x="1028700" y="1409777"/>
            <a:ext cx="8115300" cy="3344391"/>
          </a:xfrm>
          <a:custGeom>
            <a:avLst/>
            <a:gdLst/>
            <a:ahLst/>
            <a:cxnLst/>
            <a:rect r="r" b="b" t="t" l="l"/>
            <a:pathLst>
              <a:path h="3344391" w="8115300">
                <a:moveTo>
                  <a:pt x="0" y="0"/>
                </a:moveTo>
                <a:lnTo>
                  <a:pt x="8115300" y="0"/>
                </a:lnTo>
                <a:lnTo>
                  <a:pt x="8115300" y="3344392"/>
                </a:lnTo>
                <a:lnTo>
                  <a:pt x="0" y="3344392"/>
                </a:lnTo>
                <a:lnTo>
                  <a:pt x="0" y="0"/>
                </a:lnTo>
                <a:close/>
              </a:path>
            </a:pathLst>
          </a:custGeom>
          <a:blipFill>
            <a:blip r:embed="rId4"/>
            <a:stretch>
              <a:fillRect l="0" t="0" r="0" b="0"/>
            </a:stretch>
          </a:blipFill>
        </p:spPr>
      </p:sp>
      <p:sp>
        <p:nvSpPr>
          <p:cNvPr name="TextBox 82" id="82"/>
          <p:cNvSpPr txBox="true"/>
          <p:nvPr/>
        </p:nvSpPr>
        <p:spPr>
          <a:xfrm rot="0">
            <a:off x="1028700" y="867521"/>
            <a:ext cx="6092557" cy="3752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 Audience Targeting &amp; Engagement</a:t>
            </a:r>
          </a:p>
        </p:txBody>
      </p:sp>
      <p:sp>
        <p:nvSpPr>
          <p:cNvPr name="TextBox 83" id="83"/>
          <p:cNvSpPr txBox="true"/>
          <p:nvPr/>
        </p:nvSpPr>
        <p:spPr>
          <a:xfrm rot="0">
            <a:off x="6151642" y="4978082"/>
            <a:ext cx="6472321"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M</a:t>
            </a:r>
            <a:r>
              <a:rPr lang="en-US" sz="1599">
                <a:solidFill>
                  <a:srgbClr val="C3C5C6"/>
                </a:solidFill>
                <a:latin typeface="Poppins Light"/>
                <a:ea typeface="Poppins Light"/>
                <a:cs typeface="Poppins Light"/>
                <a:sym typeface="Poppins Light"/>
              </a:rPr>
              <a:t>ost popular content durations based on votes and ratings</a:t>
            </a:r>
          </a:p>
        </p:txBody>
      </p:sp>
      <p:sp>
        <p:nvSpPr>
          <p:cNvPr name="TextBox 84" id="84"/>
          <p:cNvSpPr txBox="true"/>
          <p:nvPr/>
        </p:nvSpPr>
        <p:spPr>
          <a:xfrm rot="0">
            <a:off x="8750093" y="2878104"/>
            <a:ext cx="3236161"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No Correlation between Runtime and audience scores.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606" r="-8912" b="0"/>
            </a:stretch>
          </a:blipFill>
        </p:spPr>
      </p:sp>
      <p:grpSp>
        <p:nvGrpSpPr>
          <p:cNvPr name="Group 3" id="3"/>
          <p:cNvGrpSpPr/>
          <p:nvPr/>
        </p:nvGrpSpPr>
        <p:grpSpPr>
          <a:xfrm rot="0">
            <a:off x="5146170" y="5143500"/>
            <a:ext cx="7707564" cy="4261414"/>
            <a:chOff x="0" y="0"/>
            <a:chExt cx="10276752" cy="5681886"/>
          </a:xfrm>
        </p:grpSpPr>
        <p:sp>
          <p:nvSpPr>
            <p:cNvPr name="AutoShape 4" id="4"/>
            <p:cNvSpPr/>
            <p:nvPr/>
          </p:nvSpPr>
          <p:spPr>
            <a:xfrm>
              <a:off x="11341" y="6350"/>
              <a:ext cx="6195363" cy="0"/>
            </a:xfrm>
            <a:prstGeom prst="line">
              <a:avLst/>
            </a:prstGeom>
            <a:ln cap="flat" w="12700">
              <a:solidFill>
                <a:srgbClr val="C3C5C6"/>
              </a:solidFill>
              <a:prstDash val="solid"/>
              <a:headEnd type="none" len="sm" w="sm"/>
              <a:tailEnd type="none" len="sm" w="sm"/>
            </a:ln>
          </p:spPr>
        </p:sp>
        <p:sp>
          <p:nvSpPr>
            <p:cNvPr name="AutoShape 5" id="5"/>
            <p:cNvSpPr/>
            <p:nvPr/>
          </p:nvSpPr>
          <p:spPr>
            <a:xfrm>
              <a:off x="0" y="526305"/>
              <a:ext cx="6175112" cy="0"/>
            </a:xfrm>
            <a:prstGeom prst="line">
              <a:avLst/>
            </a:prstGeom>
            <a:ln cap="flat" w="12700">
              <a:solidFill>
                <a:srgbClr val="C3C5C6"/>
              </a:solidFill>
              <a:prstDash val="solid"/>
              <a:headEnd type="none" len="sm" w="sm"/>
              <a:tailEnd type="none" len="sm" w="sm"/>
            </a:ln>
          </p:spPr>
        </p:sp>
        <p:sp>
          <p:nvSpPr>
            <p:cNvPr name="AutoShape 6" id="6"/>
            <p:cNvSpPr/>
            <p:nvPr/>
          </p:nvSpPr>
          <p:spPr>
            <a:xfrm>
              <a:off x="11341" y="1042"/>
              <a:ext cx="0" cy="5661699"/>
            </a:xfrm>
            <a:prstGeom prst="line">
              <a:avLst/>
            </a:prstGeom>
            <a:ln cap="flat" w="12700">
              <a:solidFill>
                <a:srgbClr val="C3C5C6"/>
              </a:solidFill>
              <a:prstDash val="solid"/>
              <a:headEnd type="none" len="sm" w="sm"/>
              <a:tailEnd type="none" len="sm" w="sm"/>
            </a:ln>
          </p:spPr>
        </p:sp>
        <p:sp>
          <p:nvSpPr>
            <p:cNvPr name="AutoShape 7" id="7"/>
            <p:cNvSpPr/>
            <p:nvPr/>
          </p:nvSpPr>
          <p:spPr>
            <a:xfrm>
              <a:off x="1530447" y="6350"/>
              <a:ext cx="0" cy="5656391"/>
            </a:xfrm>
            <a:prstGeom prst="line">
              <a:avLst/>
            </a:prstGeom>
            <a:ln cap="flat" w="12700">
              <a:solidFill>
                <a:srgbClr val="C3C5C6"/>
              </a:solidFill>
              <a:prstDash val="solid"/>
              <a:headEnd type="none" len="sm" w="sm"/>
              <a:tailEnd type="none" len="sm" w="sm"/>
            </a:ln>
          </p:spPr>
        </p:sp>
        <p:sp>
          <p:nvSpPr>
            <p:cNvPr name="AutoShape 8" id="8"/>
            <p:cNvSpPr/>
            <p:nvPr/>
          </p:nvSpPr>
          <p:spPr>
            <a:xfrm flipH="true">
              <a:off x="3092097" y="6350"/>
              <a:ext cx="2123" cy="5656391"/>
            </a:xfrm>
            <a:prstGeom prst="line">
              <a:avLst/>
            </a:prstGeom>
            <a:ln cap="flat" w="12700">
              <a:solidFill>
                <a:srgbClr val="C3C5C6"/>
              </a:solidFill>
              <a:prstDash val="solid"/>
              <a:headEnd type="none" len="sm" w="sm"/>
              <a:tailEnd type="none" len="sm" w="sm"/>
            </a:ln>
          </p:spPr>
        </p:sp>
        <p:sp>
          <p:nvSpPr>
            <p:cNvPr name="AutoShape 9" id="9"/>
            <p:cNvSpPr/>
            <p:nvPr/>
          </p:nvSpPr>
          <p:spPr>
            <a:xfrm>
              <a:off x="4633537" y="6350"/>
              <a:ext cx="0" cy="5656391"/>
            </a:xfrm>
            <a:prstGeom prst="line">
              <a:avLst/>
            </a:prstGeom>
            <a:ln cap="flat" w="12700">
              <a:solidFill>
                <a:srgbClr val="C3C5C6"/>
              </a:solidFill>
              <a:prstDash val="solid"/>
              <a:headEnd type="none" len="sm" w="sm"/>
              <a:tailEnd type="none" len="sm" w="sm"/>
            </a:ln>
          </p:spPr>
        </p:sp>
        <p:sp>
          <p:nvSpPr>
            <p:cNvPr name="AutoShape 10" id="10"/>
            <p:cNvSpPr/>
            <p:nvPr/>
          </p:nvSpPr>
          <p:spPr>
            <a:xfrm>
              <a:off x="6172853" y="6350"/>
              <a:ext cx="0" cy="5656391"/>
            </a:xfrm>
            <a:prstGeom prst="line">
              <a:avLst/>
            </a:prstGeom>
            <a:ln cap="flat" w="12700">
              <a:solidFill>
                <a:srgbClr val="C3C5C6"/>
              </a:solidFill>
              <a:prstDash val="solid"/>
              <a:headEnd type="none" len="sm" w="sm"/>
              <a:tailEnd type="none" len="sm" w="sm"/>
            </a:ln>
          </p:spPr>
        </p:sp>
        <p:sp>
          <p:nvSpPr>
            <p:cNvPr name="TextBox 11" id="11"/>
            <p:cNvSpPr txBox="true"/>
            <p:nvPr/>
          </p:nvSpPr>
          <p:spPr>
            <a:xfrm rot="0">
              <a:off x="439559" y="147258"/>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a:solidFill>
                    <a:srgbClr val="FFFFFF"/>
                  </a:solidFill>
                  <a:latin typeface="Poppins"/>
                  <a:ea typeface="Poppins"/>
                  <a:cs typeface="Poppins"/>
                  <a:sym typeface="Poppins"/>
                </a:rPr>
                <a:t>COUNTRY</a:t>
              </a:r>
            </a:p>
          </p:txBody>
        </p:sp>
        <p:sp>
          <p:nvSpPr>
            <p:cNvPr name="TextBox 12" id="12"/>
            <p:cNvSpPr txBox="true"/>
            <p:nvPr/>
          </p:nvSpPr>
          <p:spPr>
            <a:xfrm rot="0">
              <a:off x="1629096" y="147258"/>
              <a:ext cx="5305077" cy="248003"/>
            </a:xfrm>
            <a:prstGeom prst="rect">
              <a:avLst/>
            </a:prstGeom>
          </p:spPr>
          <p:txBody>
            <a:bodyPr anchor="t" rtlCol="false" tIns="0" lIns="0" bIns="0" rIns="0">
              <a:spAutoFit/>
            </a:bodyPr>
            <a:lstStyle/>
            <a:p>
              <a:pPr algn="l">
                <a:lnSpc>
                  <a:spcPts val="1446"/>
                </a:lnSpc>
              </a:pPr>
              <a:r>
                <a:rPr lang="en-US" sz="1033">
                  <a:solidFill>
                    <a:srgbClr val="FFFFFF"/>
                  </a:solidFill>
                  <a:latin typeface="Poppins"/>
                  <a:ea typeface="Poppins"/>
                  <a:cs typeface="Poppins"/>
                  <a:sym typeface="Poppins"/>
                </a:rPr>
                <a:t>AVG TMDB POP.</a:t>
              </a:r>
            </a:p>
          </p:txBody>
        </p:sp>
        <p:sp>
          <p:nvSpPr>
            <p:cNvPr name="TextBox 13" id="13"/>
            <p:cNvSpPr txBox="true"/>
            <p:nvPr/>
          </p:nvSpPr>
          <p:spPr>
            <a:xfrm rot="0">
              <a:off x="3440490" y="137548"/>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strike="noStrike" u="none">
                  <a:solidFill>
                    <a:srgbClr val="FFFFFF"/>
                  </a:solidFill>
                  <a:latin typeface="Poppins"/>
                  <a:ea typeface="Poppins"/>
                  <a:cs typeface="Poppins"/>
                  <a:sym typeface="Poppins"/>
                </a:rPr>
                <a:t>AVG IMDB</a:t>
              </a:r>
            </a:p>
          </p:txBody>
        </p:sp>
        <p:sp>
          <p:nvSpPr>
            <p:cNvPr name="TextBox 14" id="14"/>
            <p:cNvSpPr txBox="true"/>
            <p:nvPr/>
          </p:nvSpPr>
          <p:spPr>
            <a:xfrm rot="0">
              <a:off x="4971675" y="147977"/>
              <a:ext cx="5305077" cy="247283"/>
            </a:xfrm>
            <a:prstGeom prst="rect">
              <a:avLst/>
            </a:prstGeom>
          </p:spPr>
          <p:txBody>
            <a:bodyPr anchor="t" rtlCol="false" tIns="0" lIns="0" bIns="0" rIns="0">
              <a:spAutoFit/>
            </a:bodyPr>
            <a:lstStyle/>
            <a:p>
              <a:pPr algn="l" marL="0" indent="0" lvl="0">
                <a:lnSpc>
                  <a:spcPts val="1446"/>
                </a:lnSpc>
                <a:spcBef>
                  <a:spcPct val="0"/>
                </a:spcBef>
              </a:pPr>
              <a:r>
                <a:rPr lang="en-US" sz="1033" strike="noStrike" u="none">
                  <a:solidFill>
                    <a:srgbClr val="FFFFFF"/>
                  </a:solidFill>
                  <a:latin typeface="Poppins"/>
                  <a:ea typeface="Poppins"/>
                  <a:cs typeface="Poppins"/>
                  <a:sym typeface="Poppins"/>
                </a:rPr>
                <a:t>AVG TMDB</a:t>
              </a:r>
            </a:p>
          </p:txBody>
        </p:sp>
        <p:sp>
          <p:nvSpPr>
            <p:cNvPr name="TextBox 15" id="15"/>
            <p:cNvSpPr txBox="true"/>
            <p:nvPr/>
          </p:nvSpPr>
          <p:spPr>
            <a:xfrm rot="0">
              <a:off x="659931" y="628775"/>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US</a:t>
              </a:r>
            </a:p>
          </p:txBody>
        </p:sp>
        <p:sp>
          <p:nvSpPr>
            <p:cNvPr name="TextBox 16" id="16"/>
            <p:cNvSpPr txBox="true"/>
            <p:nvPr/>
          </p:nvSpPr>
          <p:spPr>
            <a:xfrm rot="0">
              <a:off x="2073846" y="651476"/>
              <a:ext cx="62574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2135</a:t>
              </a:r>
            </a:p>
          </p:txBody>
        </p:sp>
        <p:sp>
          <p:nvSpPr>
            <p:cNvPr name="TextBox 17" id="17"/>
            <p:cNvSpPr txBox="true"/>
            <p:nvPr/>
          </p:nvSpPr>
          <p:spPr>
            <a:xfrm rot="0">
              <a:off x="2073846" y="1166511"/>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568</a:t>
              </a:r>
            </a:p>
          </p:txBody>
        </p:sp>
        <p:sp>
          <p:nvSpPr>
            <p:cNvPr name="TextBox 18" id="18"/>
            <p:cNvSpPr txBox="true"/>
            <p:nvPr/>
          </p:nvSpPr>
          <p:spPr>
            <a:xfrm rot="0">
              <a:off x="3654003" y="628775"/>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6.53</a:t>
              </a:r>
            </a:p>
          </p:txBody>
        </p:sp>
        <p:sp>
          <p:nvSpPr>
            <p:cNvPr name="TextBox 19" id="19"/>
            <p:cNvSpPr txBox="true"/>
            <p:nvPr/>
          </p:nvSpPr>
          <p:spPr>
            <a:xfrm rot="0">
              <a:off x="3654003" y="1150451"/>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6.41</a:t>
              </a:r>
            </a:p>
          </p:txBody>
        </p:sp>
        <p:sp>
          <p:nvSpPr>
            <p:cNvPr name="TextBox 20" id="20"/>
            <p:cNvSpPr txBox="true"/>
            <p:nvPr/>
          </p:nvSpPr>
          <p:spPr>
            <a:xfrm rot="0">
              <a:off x="3654003" y="1672127"/>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a:t>
              </a:r>
            </a:p>
          </p:txBody>
        </p:sp>
        <p:sp>
          <p:nvSpPr>
            <p:cNvPr name="TextBox 21" id="21"/>
            <p:cNvSpPr txBox="true"/>
            <p:nvPr/>
          </p:nvSpPr>
          <p:spPr>
            <a:xfrm rot="0">
              <a:off x="3654003" y="2193803"/>
              <a:ext cx="457538"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6.97</a:t>
              </a:r>
            </a:p>
          </p:txBody>
        </p:sp>
        <p:sp>
          <p:nvSpPr>
            <p:cNvPr name="TextBox 22" id="22"/>
            <p:cNvSpPr txBox="true"/>
            <p:nvPr/>
          </p:nvSpPr>
          <p:spPr>
            <a:xfrm rot="0">
              <a:off x="3654003" y="2715478"/>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6.44</a:t>
              </a:r>
            </a:p>
          </p:txBody>
        </p:sp>
        <p:sp>
          <p:nvSpPr>
            <p:cNvPr name="TextBox 23" id="23"/>
            <p:cNvSpPr txBox="true"/>
            <p:nvPr/>
          </p:nvSpPr>
          <p:spPr>
            <a:xfrm rot="0">
              <a:off x="5298759" y="628775"/>
              <a:ext cx="64416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6.85</a:t>
              </a:r>
            </a:p>
          </p:txBody>
        </p:sp>
        <p:sp>
          <p:nvSpPr>
            <p:cNvPr name="TextBox 24" id="24"/>
            <p:cNvSpPr txBox="true"/>
            <p:nvPr/>
          </p:nvSpPr>
          <p:spPr>
            <a:xfrm rot="0">
              <a:off x="5298759" y="1150451"/>
              <a:ext cx="64416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6.42</a:t>
              </a:r>
            </a:p>
          </p:txBody>
        </p:sp>
        <p:sp>
          <p:nvSpPr>
            <p:cNvPr name="TextBox 25" id="25"/>
            <p:cNvSpPr txBox="true"/>
            <p:nvPr/>
          </p:nvSpPr>
          <p:spPr>
            <a:xfrm rot="0">
              <a:off x="5298759" y="1672127"/>
              <a:ext cx="533386"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6.89</a:t>
              </a:r>
            </a:p>
          </p:txBody>
        </p:sp>
        <p:sp>
          <p:nvSpPr>
            <p:cNvPr name="TextBox 26" id="26"/>
            <p:cNvSpPr txBox="true"/>
            <p:nvPr/>
          </p:nvSpPr>
          <p:spPr>
            <a:xfrm rot="0">
              <a:off x="5298759" y="2193803"/>
              <a:ext cx="339416"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7.37</a:t>
              </a:r>
            </a:p>
          </p:txBody>
        </p:sp>
        <p:sp>
          <p:nvSpPr>
            <p:cNvPr name="TextBox 27" id="27"/>
            <p:cNvSpPr txBox="true"/>
            <p:nvPr/>
          </p:nvSpPr>
          <p:spPr>
            <a:xfrm rot="0">
              <a:off x="5298759" y="271547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6.6</a:t>
              </a:r>
            </a:p>
          </p:txBody>
        </p:sp>
        <p:sp>
          <p:nvSpPr>
            <p:cNvPr name="TextBox 28" id="28"/>
            <p:cNvSpPr txBox="true"/>
            <p:nvPr/>
          </p:nvSpPr>
          <p:spPr>
            <a:xfrm rot="0">
              <a:off x="659931" y="1150451"/>
              <a:ext cx="838766"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IN</a:t>
              </a:r>
            </a:p>
          </p:txBody>
        </p:sp>
        <p:sp>
          <p:nvSpPr>
            <p:cNvPr name="TextBox 29" id="29"/>
            <p:cNvSpPr txBox="true"/>
            <p:nvPr/>
          </p:nvSpPr>
          <p:spPr>
            <a:xfrm rot="0">
              <a:off x="659931" y="1672127"/>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GB</a:t>
              </a:r>
            </a:p>
          </p:txBody>
        </p:sp>
        <p:sp>
          <p:nvSpPr>
            <p:cNvPr name="TextBox 30" id="30"/>
            <p:cNvSpPr txBox="true"/>
            <p:nvPr/>
          </p:nvSpPr>
          <p:spPr>
            <a:xfrm rot="0">
              <a:off x="659931" y="2155471"/>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JP</a:t>
              </a:r>
            </a:p>
          </p:txBody>
        </p:sp>
        <p:sp>
          <p:nvSpPr>
            <p:cNvPr name="TextBox 31" id="31"/>
            <p:cNvSpPr txBox="true"/>
            <p:nvPr/>
          </p:nvSpPr>
          <p:spPr>
            <a:xfrm rot="0">
              <a:off x="659931" y="2707951"/>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FR</a:t>
              </a:r>
            </a:p>
          </p:txBody>
        </p:sp>
        <p:sp>
          <p:nvSpPr>
            <p:cNvPr name="TextBox 32" id="32"/>
            <p:cNvSpPr txBox="true"/>
            <p:nvPr/>
          </p:nvSpPr>
          <p:spPr>
            <a:xfrm rot="0">
              <a:off x="659931" y="3187408"/>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ES</a:t>
              </a:r>
            </a:p>
          </p:txBody>
        </p:sp>
        <p:sp>
          <p:nvSpPr>
            <p:cNvPr name="TextBox 33" id="33"/>
            <p:cNvSpPr txBox="true"/>
            <p:nvPr/>
          </p:nvSpPr>
          <p:spPr>
            <a:xfrm rot="0">
              <a:off x="659931" y="3707292"/>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CA</a:t>
              </a:r>
            </a:p>
          </p:txBody>
        </p:sp>
        <p:sp>
          <p:nvSpPr>
            <p:cNvPr name="TextBox 34" id="34"/>
            <p:cNvSpPr txBox="true"/>
            <p:nvPr/>
          </p:nvSpPr>
          <p:spPr>
            <a:xfrm rot="0">
              <a:off x="659931" y="4222843"/>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KR</a:t>
              </a:r>
            </a:p>
          </p:txBody>
        </p:sp>
        <p:sp>
          <p:nvSpPr>
            <p:cNvPr name="TextBox 35" id="35"/>
            <p:cNvSpPr txBox="true"/>
            <p:nvPr/>
          </p:nvSpPr>
          <p:spPr>
            <a:xfrm rot="0">
              <a:off x="659931" y="4738395"/>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DE</a:t>
              </a:r>
            </a:p>
          </p:txBody>
        </p:sp>
        <p:sp>
          <p:nvSpPr>
            <p:cNvPr name="TextBox 36" id="36"/>
            <p:cNvSpPr txBox="true"/>
            <p:nvPr/>
          </p:nvSpPr>
          <p:spPr>
            <a:xfrm rot="0">
              <a:off x="659931" y="5241058"/>
              <a:ext cx="504259" cy="282127"/>
            </a:xfrm>
            <a:prstGeom prst="rect">
              <a:avLst/>
            </a:prstGeom>
          </p:spPr>
          <p:txBody>
            <a:bodyPr anchor="t" rtlCol="false" tIns="0" lIns="0" bIns="0" rIns="0">
              <a:spAutoFit/>
            </a:bodyPr>
            <a:lstStyle/>
            <a:p>
              <a:pPr algn="l" marL="0" indent="0" lvl="0">
                <a:lnSpc>
                  <a:spcPts val="1773"/>
                </a:lnSpc>
                <a:spcBef>
                  <a:spcPct val="0"/>
                </a:spcBef>
              </a:pPr>
              <a:r>
                <a:rPr lang="en-US" sz="1266">
                  <a:solidFill>
                    <a:srgbClr val="C3C5C6"/>
                  </a:solidFill>
                  <a:latin typeface="Poppins Light"/>
                  <a:ea typeface="Poppins Light"/>
                  <a:cs typeface="Poppins Light"/>
                  <a:sym typeface="Poppins Light"/>
                </a:rPr>
                <a:t>MX</a:t>
              </a:r>
            </a:p>
          </p:txBody>
        </p:sp>
        <p:sp>
          <p:nvSpPr>
            <p:cNvPr name="TextBox 37" id="37"/>
            <p:cNvSpPr txBox="true"/>
            <p:nvPr/>
          </p:nvSpPr>
          <p:spPr>
            <a:xfrm rot="0">
              <a:off x="2073846" y="1672127"/>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373</a:t>
              </a:r>
            </a:p>
          </p:txBody>
        </p:sp>
        <p:sp>
          <p:nvSpPr>
            <p:cNvPr name="TextBox 38" id="38"/>
            <p:cNvSpPr txBox="true"/>
            <p:nvPr/>
          </p:nvSpPr>
          <p:spPr>
            <a:xfrm rot="0">
              <a:off x="2073846" y="2177742"/>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254</a:t>
              </a:r>
            </a:p>
          </p:txBody>
        </p:sp>
        <p:sp>
          <p:nvSpPr>
            <p:cNvPr name="TextBox 39" id="39"/>
            <p:cNvSpPr txBox="true"/>
            <p:nvPr/>
          </p:nvSpPr>
          <p:spPr>
            <a:xfrm rot="0">
              <a:off x="2073846" y="2720840"/>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231</a:t>
              </a:r>
            </a:p>
          </p:txBody>
        </p:sp>
        <p:sp>
          <p:nvSpPr>
            <p:cNvPr name="TextBox 40" id="40"/>
            <p:cNvSpPr txBox="true"/>
            <p:nvPr/>
          </p:nvSpPr>
          <p:spPr>
            <a:xfrm rot="0">
              <a:off x="2073846" y="3187408"/>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196</a:t>
              </a:r>
            </a:p>
          </p:txBody>
        </p:sp>
        <p:sp>
          <p:nvSpPr>
            <p:cNvPr name="TextBox 41" id="41"/>
            <p:cNvSpPr txBox="true"/>
            <p:nvPr/>
          </p:nvSpPr>
          <p:spPr>
            <a:xfrm rot="0">
              <a:off x="2073846" y="3707292"/>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194</a:t>
              </a:r>
            </a:p>
          </p:txBody>
        </p:sp>
        <p:sp>
          <p:nvSpPr>
            <p:cNvPr name="TextBox 42" id="42"/>
            <p:cNvSpPr txBox="true"/>
            <p:nvPr/>
          </p:nvSpPr>
          <p:spPr>
            <a:xfrm rot="0">
              <a:off x="2073846" y="4222843"/>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193</a:t>
              </a:r>
            </a:p>
          </p:txBody>
        </p:sp>
        <p:sp>
          <p:nvSpPr>
            <p:cNvPr name="TextBox 43" id="43"/>
            <p:cNvSpPr txBox="true"/>
            <p:nvPr/>
          </p:nvSpPr>
          <p:spPr>
            <a:xfrm rot="0">
              <a:off x="2073846" y="4738395"/>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128</a:t>
              </a:r>
            </a:p>
          </p:txBody>
        </p:sp>
        <p:sp>
          <p:nvSpPr>
            <p:cNvPr name="TextBox 44" id="44"/>
            <p:cNvSpPr txBox="true"/>
            <p:nvPr/>
          </p:nvSpPr>
          <p:spPr>
            <a:xfrm rot="0">
              <a:off x="2073846" y="5253947"/>
              <a:ext cx="982483"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116</a:t>
              </a:r>
            </a:p>
          </p:txBody>
        </p:sp>
        <p:sp>
          <p:nvSpPr>
            <p:cNvPr name="TextBox 45" id="45"/>
            <p:cNvSpPr txBox="true"/>
            <p:nvPr/>
          </p:nvSpPr>
          <p:spPr>
            <a:xfrm rot="0">
              <a:off x="3697582" y="3202458"/>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6.36</a:t>
              </a:r>
            </a:p>
          </p:txBody>
        </p:sp>
        <p:sp>
          <p:nvSpPr>
            <p:cNvPr name="TextBox 46" id="46"/>
            <p:cNvSpPr txBox="true"/>
            <p:nvPr/>
          </p:nvSpPr>
          <p:spPr>
            <a:xfrm rot="0">
              <a:off x="3698007" y="3743409"/>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6.34</a:t>
              </a:r>
            </a:p>
          </p:txBody>
        </p:sp>
        <p:sp>
          <p:nvSpPr>
            <p:cNvPr name="TextBox 47" id="47"/>
            <p:cNvSpPr txBox="true"/>
            <p:nvPr/>
          </p:nvSpPr>
          <p:spPr>
            <a:xfrm rot="0">
              <a:off x="3697582" y="4208161"/>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7.22</a:t>
              </a:r>
            </a:p>
          </p:txBody>
        </p:sp>
        <p:sp>
          <p:nvSpPr>
            <p:cNvPr name="TextBox 48" id="48"/>
            <p:cNvSpPr txBox="true"/>
            <p:nvPr/>
          </p:nvSpPr>
          <p:spPr>
            <a:xfrm rot="0">
              <a:off x="3698007" y="4749113"/>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6.39</a:t>
              </a:r>
            </a:p>
          </p:txBody>
        </p:sp>
        <p:sp>
          <p:nvSpPr>
            <p:cNvPr name="TextBox 49" id="49"/>
            <p:cNvSpPr txBox="true"/>
            <p:nvPr/>
          </p:nvSpPr>
          <p:spPr>
            <a:xfrm rot="0">
              <a:off x="3698007" y="5264665"/>
              <a:ext cx="370380"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6.36</a:t>
              </a:r>
            </a:p>
          </p:txBody>
        </p:sp>
        <p:sp>
          <p:nvSpPr>
            <p:cNvPr name="TextBox 50" id="50"/>
            <p:cNvSpPr txBox="true"/>
            <p:nvPr/>
          </p:nvSpPr>
          <p:spPr>
            <a:xfrm rot="0">
              <a:off x="5298759" y="321010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6.68</a:t>
              </a:r>
            </a:p>
          </p:txBody>
        </p:sp>
        <p:sp>
          <p:nvSpPr>
            <p:cNvPr name="TextBox 51" id="51"/>
            <p:cNvSpPr txBox="true"/>
            <p:nvPr/>
          </p:nvSpPr>
          <p:spPr>
            <a:xfrm rot="0">
              <a:off x="5298759" y="3725660"/>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6.73</a:t>
              </a:r>
            </a:p>
          </p:txBody>
        </p:sp>
        <p:sp>
          <p:nvSpPr>
            <p:cNvPr name="TextBox 52" id="52"/>
            <p:cNvSpPr txBox="true"/>
            <p:nvPr/>
          </p:nvSpPr>
          <p:spPr>
            <a:xfrm rot="0">
              <a:off x="5284421" y="4220913"/>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7.7</a:t>
              </a:r>
            </a:p>
          </p:txBody>
        </p:sp>
        <p:sp>
          <p:nvSpPr>
            <p:cNvPr name="TextBox 53" id="53"/>
            <p:cNvSpPr txBox="true"/>
            <p:nvPr/>
          </p:nvSpPr>
          <p:spPr>
            <a:xfrm rot="0">
              <a:off x="5298759" y="4738395"/>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6.51</a:t>
              </a:r>
            </a:p>
          </p:txBody>
        </p:sp>
        <p:sp>
          <p:nvSpPr>
            <p:cNvPr name="TextBox 54" id="54"/>
            <p:cNvSpPr txBox="true"/>
            <p:nvPr/>
          </p:nvSpPr>
          <p:spPr>
            <a:xfrm rot="0">
              <a:off x="5298759" y="5263758"/>
              <a:ext cx="764539" cy="236726"/>
            </a:xfrm>
            <a:prstGeom prst="rect">
              <a:avLst/>
            </a:prstGeom>
          </p:spPr>
          <p:txBody>
            <a:bodyPr anchor="t" rtlCol="false" tIns="0" lIns="0" bIns="0" rIns="0">
              <a:spAutoFit/>
            </a:bodyPr>
            <a:lstStyle/>
            <a:p>
              <a:pPr algn="l" marL="0" indent="0" lvl="0">
                <a:lnSpc>
                  <a:spcPts val="1488"/>
                </a:lnSpc>
                <a:spcBef>
                  <a:spcPct val="0"/>
                </a:spcBef>
              </a:pPr>
              <a:r>
                <a:rPr lang="en-US" sz="1063">
                  <a:solidFill>
                    <a:srgbClr val="C3C5C6"/>
                  </a:solidFill>
                  <a:latin typeface="Poppins Light"/>
                  <a:ea typeface="Poppins Light"/>
                  <a:cs typeface="Poppins Light"/>
                  <a:sym typeface="Poppins Light"/>
                </a:rPr>
                <a:t>6.93</a:t>
              </a:r>
            </a:p>
          </p:txBody>
        </p:sp>
        <p:sp>
          <p:nvSpPr>
            <p:cNvPr name="AutoShape 55" id="55"/>
            <p:cNvSpPr/>
            <p:nvPr/>
          </p:nvSpPr>
          <p:spPr>
            <a:xfrm>
              <a:off x="0" y="5675536"/>
              <a:ext cx="6175112" cy="0"/>
            </a:xfrm>
            <a:prstGeom prst="line">
              <a:avLst/>
            </a:prstGeom>
            <a:ln cap="flat" w="12700">
              <a:solidFill>
                <a:srgbClr val="C3C5C6"/>
              </a:solidFill>
              <a:prstDash val="solid"/>
              <a:headEnd type="none" len="sm" w="sm"/>
              <a:tailEnd type="none" len="sm" w="sm"/>
            </a:ln>
          </p:spPr>
        </p:sp>
      </p:grpSp>
      <p:sp>
        <p:nvSpPr>
          <p:cNvPr name="Freeform 56" id="56"/>
          <p:cNvSpPr/>
          <p:nvPr/>
        </p:nvSpPr>
        <p:spPr>
          <a:xfrm flipH="false" flipV="false" rot="0">
            <a:off x="10645080" y="1477669"/>
            <a:ext cx="6614220" cy="4164970"/>
          </a:xfrm>
          <a:custGeom>
            <a:avLst/>
            <a:gdLst/>
            <a:ahLst/>
            <a:cxnLst/>
            <a:rect r="r" b="b" t="t" l="l"/>
            <a:pathLst>
              <a:path h="4164970" w="6614220">
                <a:moveTo>
                  <a:pt x="0" y="0"/>
                </a:moveTo>
                <a:lnTo>
                  <a:pt x="6614220" y="0"/>
                </a:lnTo>
                <a:lnTo>
                  <a:pt x="6614220" y="4164970"/>
                </a:lnTo>
                <a:lnTo>
                  <a:pt x="0" y="4164970"/>
                </a:lnTo>
                <a:lnTo>
                  <a:pt x="0" y="0"/>
                </a:lnTo>
                <a:close/>
              </a:path>
            </a:pathLst>
          </a:custGeom>
          <a:blipFill>
            <a:blip r:embed="rId3"/>
            <a:stretch>
              <a:fillRect l="0" t="0" r="0" b="0"/>
            </a:stretch>
          </a:blipFill>
        </p:spPr>
      </p:sp>
      <p:sp>
        <p:nvSpPr>
          <p:cNvPr name="Freeform 57" id="57"/>
          <p:cNvSpPr/>
          <p:nvPr/>
        </p:nvSpPr>
        <p:spPr>
          <a:xfrm flipH="false" flipV="false" rot="0">
            <a:off x="11767560" y="5775989"/>
            <a:ext cx="5491740" cy="3879606"/>
          </a:xfrm>
          <a:custGeom>
            <a:avLst/>
            <a:gdLst/>
            <a:ahLst/>
            <a:cxnLst/>
            <a:rect r="r" b="b" t="t" l="l"/>
            <a:pathLst>
              <a:path h="3879606" w="5491740">
                <a:moveTo>
                  <a:pt x="0" y="0"/>
                </a:moveTo>
                <a:lnTo>
                  <a:pt x="5491740" y="0"/>
                </a:lnTo>
                <a:lnTo>
                  <a:pt x="5491740" y="3879606"/>
                </a:lnTo>
                <a:lnTo>
                  <a:pt x="0" y="3879606"/>
                </a:lnTo>
                <a:lnTo>
                  <a:pt x="0" y="0"/>
                </a:lnTo>
                <a:close/>
              </a:path>
            </a:pathLst>
          </a:custGeom>
          <a:blipFill>
            <a:blip r:embed="rId4"/>
            <a:stretch>
              <a:fillRect l="0" t="0" r="0" b="0"/>
            </a:stretch>
          </a:blipFill>
        </p:spPr>
      </p:sp>
      <p:sp>
        <p:nvSpPr>
          <p:cNvPr name="TextBox 58" id="58"/>
          <p:cNvSpPr txBox="true"/>
          <p:nvPr/>
        </p:nvSpPr>
        <p:spPr>
          <a:xfrm rot="0">
            <a:off x="11769950" y="971550"/>
            <a:ext cx="6647677" cy="375285"/>
          </a:xfrm>
          <a:prstGeom prst="rect">
            <a:avLst/>
          </a:prstGeom>
        </p:spPr>
        <p:txBody>
          <a:bodyPr anchor="t" rtlCol="false" tIns="0" lIns="0" bIns="0" rIns="0">
            <a:spAutoFit/>
          </a:bodyPr>
          <a:lstStyle/>
          <a:p>
            <a:pPr algn="l" marL="0" indent="0" lvl="0">
              <a:lnSpc>
                <a:spcPts val="2940"/>
              </a:lnSpc>
              <a:spcBef>
                <a:spcPct val="0"/>
              </a:spcBef>
            </a:pPr>
            <a:r>
              <a:rPr lang="en-US" sz="2100" strike="noStrike" u="none">
                <a:solidFill>
                  <a:srgbClr val="FFFFFF"/>
                </a:solidFill>
                <a:latin typeface="Poppins"/>
                <a:ea typeface="Poppins"/>
                <a:cs typeface="Poppins"/>
                <a:sym typeface="Poppins"/>
              </a:rPr>
              <a:t>Competitive Analysis &amp; Market Expansion</a:t>
            </a:r>
          </a:p>
        </p:txBody>
      </p:sp>
      <p:sp>
        <p:nvSpPr>
          <p:cNvPr name="TextBox 59" id="59"/>
          <p:cNvSpPr txBox="true"/>
          <p:nvPr/>
        </p:nvSpPr>
        <p:spPr>
          <a:xfrm rot="0">
            <a:off x="3436588" y="1704655"/>
            <a:ext cx="7208492" cy="2386492"/>
          </a:xfrm>
          <a:prstGeom prst="rect">
            <a:avLst/>
          </a:prstGeom>
        </p:spPr>
        <p:txBody>
          <a:bodyPr anchor="t" rtlCol="false" tIns="0" lIns="0" bIns="0" rIns="0">
            <a:spAutoFit/>
          </a:bodyPr>
          <a:lstStyle/>
          <a:p>
            <a:pPr algn="just" marL="0" indent="0" lvl="0">
              <a:lnSpc>
                <a:spcPts val="1885"/>
              </a:lnSpc>
            </a:pPr>
            <a:r>
              <a:rPr lang="en-US" sz="1346">
                <a:solidFill>
                  <a:srgbClr val="C3C5C6"/>
                </a:solidFill>
                <a:latin typeface="Poppins Light"/>
                <a:ea typeface="Poppins Light"/>
                <a:cs typeface="Poppins Light"/>
                <a:sym typeface="Poppins Light"/>
              </a:rPr>
              <a:t>SELEC</a:t>
            </a:r>
            <a:r>
              <a:rPr lang="en-US" sz="1346">
                <a:solidFill>
                  <a:srgbClr val="C3C5C6"/>
                </a:solidFill>
                <a:latin typeface="Poppins Light"/>
                <a:ea typeface="Poppins Light"/>
                <a:cs typeface="Poppins Light"/>
                <a:sym typeface="Poppins Light"/>
              </a:rPr>
              <a:t>T TOP 10</a:t>
            </a:r>
          </a:p>
          <a:p>
            <a:pPr algn="just" marL="0" indent="0" lvl="0">
              <a:lnSpc>
                <a:spcPts val="1885"/>
              </a:lnSpc>
            </a:pPr>
            <a:r>
              <a:rPr lang="en-US" sz="1346">
                <a:solidFill>
                  <a:srgbClr val="C3C5C6"/>
                </a:solidFill>
                <a:latin typeface="Poppins Light"/>
                <a:ea typeface="Poppins Light"/>
                <a:cs typeface="Poppins Light"/>
                <a:sym typeface="Poppins Light"/>
              </a:rPr>
              <a:t>           PRODUCTION_COUNTRIES,</a:t>
            </a:r>
          </a:p>
          <a:p>
            <a:pPr algn="just" marL="0" indent="0" lvl="0">
              <a:lnSpc>
                <a:spcPts val="1885"/>
              </a:lnSpc>
            </a:pPr>
            <a:r>
              <a:rPr lang="en-US" sz="1346">
                <a:solidFill>
                  <a:srgbClr val="C3C5C6"/>
                </a:solidFill>
                <a:latin typeface="Poppins Light"/>
                <a:ea typeface="Poppins Light"/>
                <a:cs typeface="Poppins Light"/>
                <a:sym typeface="Poppins Light"/>
              </a:rPr>
              <a:t>           COUNT(*) AS TOTAL_CONTENTS,</a:t>
            </a:r>
          </a:p>
          <a:p>
            <a:pPr algn="just" marL="0" indent="0" lvl="0">
              <a:lnSpc>
                <a:spcPts val="1885"/>
              </a:lnSpc>
            </a:pPr>
            <a:r>
              <a:rPr lang="en-US" sz="1346">
                <a:solidFill>
                  <a:srgbClr val="C3C5C6"/>
                </a:solidFill>
                <a:latin typeface="Poppins Light"/>
                <a:ea typeface="Poppins Light"/>
                <a:cs typeface="Poppins Light"/>
                <a:sym typeface="Poppins Light"/>
              </a:rPr>
              <a:t>           ROUND(AVG(CAST(IMDB_SCORE AS FLOAT)),2) AS AVG_IMDB_SCORE,</a:t>
            </a:r>
          </a:p>
          <a:p>
            <a:pPr algn="just" marL="0" indent="0" lvl="0">
              <a:lnSpc>
                <a:spcPts val="1885"/>
              </a:lnSpc>
            </a:pPr>
            <a:r>
              <a:rPr lang="en-US" sz="1346">
                <a:solidFill>
                  <a:srgbClr val="C3C5C6"/>
                </a:solidFill>
                <a:latin typeface="Poppins Light"/>
                <a:ea typeface="Poppins Light"/>
                <a:cs typeface="Poppins Light"/>
                <a:sym typeface="Poppins Light"/>
              </a:rPr>
              <a:t>           ROUND(AVG(CAST(TMDB_SCORE AS FLOAT)),2) AS AVG_TMDB_SCORE</a:t>
            </a:r>
          </a:p>
          <a:p>
            <a:pPr algn="just" marL="0" indent="0" lvl="0">
              <a:lnSpc>
                <a:spcPts val="1885"/>
              </a:lnSpc>
            </a:pPr>
            <a:r>
              <a:rPr lang="en-US" sz="1346">
                <a:solidFill>
                  <a:srgbClr val="C3C5C6"/>
                </a:solidFill>
                <a:latin typeface="Poppins Light"/>
                <a:ea typeface="Poppins Light"/>
                <a:cs typeface="Poppins Light"/>
                <a:sym typeface="Poppins Light"/>
              </a:rPr>
              <a:t>FROM COUNTRY_SPLIT</a:t>
            </a:r>
          </a:p>
          <a:p>
            <a:pPr algn="just" marL="0" indent="0" lvl="0">
              <a:lnSpc>
                <a:spcPts val="1885"/>
              </a:lnSpc>
            </a:pPr>
            <a:r>
              <a:rPr lang="en-US" sz="1346">
                <a:solidFill>
                  <a:srgbClr val="C3C5C6"/>
                </a:solidFill>
                <a:latin typeface="Poppins Light"/>
                <a:ea typeface="Poppins Light"/>
                <a:cs typeface="Poppins Light"/>
                <a:sym typeface="Poppins Light"/>
              </a:rPr>
              <a:t>GROUP BY  PRODUCTION_COUNTRIES</a:t>
            </a:r>
          </a:p>
          <a:p>
            <a:pPr algn="just" marL="0" indent="0" lvl="0">
              <a:lnSpc>
                <a:spcPts val="1885"/>
              </a:lnSpc>
            </a:pPr>
            <a:r>
              <a:rPr lang="en-US" sz="1346">
                <a:solidFill>
                  <a:srgbClr val="C3C5C6"/>
                </a:solidFill>
                <a:latin typeface="Poppins Light"/>
                <a:ea typeface="Poppins Light"/>
                <a:cs typeface="Poppins Light"/>
                <a:sym typeface="Poppins Light"/>
              </a:rPr>
              <a:t>ORDER BY TOTAL_CONTENTS DESC,</a:t>
            </a:r>
          </a:p>
          <a:p>
            <a:pPr algn="just" marL="0" indent="0" lvl="0">
              <a:lnSpc>
                <a:spcPts val="1885"/>
              </a:lnSpc>
            </a:pPr>
            <a:r>
              <a:rPr lang="en-US" sz="1346">
                <a:solidFill>
                  <a:srgbClr val="C3C5C6"/>
                </a:solidFill>
                <a:latin typeface="Poppins Light"/>
                <a:ea typeface="Poppins Light"/>
                <a:cs typeface="Poppins Light"/>
                <a:sym typeface="Poppins Light"/>
              </a:rPr>
              <a:t>                  AVG_IMDB_SCORE DESC,</a:t>
            </a:r>
          </a:p>
          <a:p>
            <a:pPr algn="just">
              <a:lnSpc>
                <a:spcPts val="1885"/>
              </a:lnSpc>
            </a:pPr>
            <a:r>
              <a:rPr lang="en-US" sz="1346">
                <a:solidFill>
                  <a:srgbClr val="C3C5C6"/>
                </a:solidFill>
                <a:latin typeface="Poppins Light"/>
                <a:ea typeface="Poppins Light"/>
                <a:cs typeface="Poppins Light"/>
                <a:sym typeface="Poppins Light"/>
              </a:rPr>
              <a:t>                  AVG_TMDB_SCORE DESC;</a:t>
            </a:r>
          </a:p>
        </p:txBody>
      </p:sp>
      <p:sp>
        <p:nvSpPr>
          <p:cNvPr name="TextBox 60" id="60"/>
          <p:cNvSpPr txBox="true"/>
          <p:nvPr/>
        </p:nvSpPr>
        <p:spPr>
          <a:xfrm rot="0">
            <a:off x="3436588" y="1140143"/>
            <a:ext cx="6510338" cy="324563"/>
          </a:xfrm>
          <a:prstGeom prst="rect">
            <a:avLst/>
          </a:prstGeom>
        </p:spPr>
        <p:txBody>
          <a:bodyPr anchor="t" rtlCol="false" tIns="0" lIns="0" bIns="0" rIns="0">
            <a:spAutoFit/>
          </a:bodyPr>
          <a:lstStyle/>
          <a:p>
            <a:pPr algn="just" marL="0" indent="0" lvl="0">
              <a:lnSpc>
                <a:spcPts val="2585"/>
              </a:lnSpc>
              <a:spcBef>
                <a:spcPct val="0"/>
              </a:spcBef>
            </a:pPr>
            <a:r>
              <a:rPr lang="en-US" sz="1846" strike="noStrike" u="none">
                <a:solidFill>
                  <a:srgbClr val="C3C5C6"/>
                </a:solidFill>
                <a:latin typeface="Poppins"/>
                <a:ea typeface="Poppins"/>
                <a:cs typeface="Poppins"/>
                <a:sym typeface="Poppins"/>
              </a:rPr>
              <a:t>Top countries which produce the highest-rated content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35978" y="7241597"/>
            <a:ext cx="7154112" cy="2016703"/>
            <a:chOff x="0" y="0"/>
            <a:chExt cx="9538817" cy="2688937"/>
          </a:xfrm>
        </p:grpSpPr>
        <p:sp>
          <p:nvSpPr>
            <p:cNvPr name="Freeform 3" id="3"/>
            <p:cNvSpPr/>
            <p:nvPr/>
          </p:nvSpPr>
          <p:spPr>
            <a:xfrm flipH="false" flipV="false" rot="0">
              <a:off x="0" y="242722"/>
              <a:ext cx="6965771" cy="2319021"/>
            </a:xfrm>
            <a:custGeom>
              <a:avLst/>
              <a:gdLst/>
              <a:ahLst/>
              <a:cxnLst/>
              <a:rect r="r" b="b" t="t" l="l"/>
              <a:pathLst>
                <a:path h="2319021" w="6965771">
                  <a:moveTo>
                    <a:pt x="0" y="0"/>
                  </a:moveTo>
                  <a:lnTo>
                    <a:pt x="6965771" y="0"/>
                  </a:lnTo>
                  <a:lnTo>
                    <a:pt x="6965771" y="2319021"/>
                  </a:lnTo>
                  <a:lnTo>
                    <a:pt x="0" y="2319021"/>
                  </a:lnTo>
                  <a:lnTo>
                    <a:pt x="0" y="0"/>
                  </a:lnTo>
                  <a:close/>
                </a:path>
              </a:pathLst>
            </a:custGeom>
            <a:blipFill>
              <a:blip r:embed="rId2"/>
              <a:stretch>
                <a:fillRect l="0" t="0" r="0" b="0"/>
              </a:stretch>
            </a:blipFill>
          </p:spPr>
        </p:sp>
        <p:sp>
          <p:nvSpPr>
            <p:cNvPr name="Freeform 4" id="4"/>
            <p:cNvSpPr/>
            <p:nvPr/>
          </p:nvSpPr>
          <p:spPr>
            <a:xfrm flipH="false" flipV="false" rot="0">
              <a:off x="3095408" y="0"/>
              <a:ext cx="4554210" cy="2561743"/>
            </a:xfrm>
            <a:custGeom>
              <a:avLst/>
              <a:gdLst/>
              <a:ahLst/>
              <a:cxnLst/>
              <a:rect r="r" b="b" t="t" l="l"/>
              <a:pathLst>
                <a:path h="2561743" w="4554210">
                  <a:moveTo>
                    <a:pt x="0" y="0"/>
                  </a:moveTo>
                  <a:lnTo>
                    <a:pt x="4554210" y="0"/>
                  </a:lnTo>
                  <a:lnTo>
                    <a:pt x="4554210" y="2561743"/>
                  </a:lnTo>
                  <a:lnTo>
                    <a:pt x="0" y="2561743"/>
                  </a:lnTo>
                  <a:lnTo>
                    <a:pt x="0" y="0"/>
                  </a:lnTo>
                  <a:close/>
                </a:path>
              </a:pathLst>
            </a:custGeom>
            <a:blipFill>
              <a:blip r:embed="rId3"/>
              <a:stretch>
                <a:fillRect l="0" t="0" r="0" b="0"/>
              </a:stretch>
            </a:blipFill>
          </p:spPr>
        </p:sp>
        <p:sp>
          <p:nvSpPr>
            <p:cNvPr name="Freeform 5" id="5"/>
            <p:cNvSpPr/>
            <p:nvPr/>
          </p:nvSpPr>
          <p:spPr>
            <a:xfrm flipH="false" flipV="false" rot="0">
              <a:off x="7358877" y="0"/>
              <a:ext cx="1943723" cy="2561743"/>
            </a:xfrm>
            <a:custGeom>
              <a:avLst/>
              <a:gdLst/>
              <a:ahLst/>
              <a:cxnLst/>
              <a:rect r="r" b="b" t="t" l="l"/>
              <a:pathLst>
                <a:path h="2561743" w="1943723">
                  <a:moveTo>
                    <a:pt x="0" y="0"/>
                  </a:moveTo>
                  <a:lnTo>
                    <a:pt x="1943723" y="0"/>
                  </a:lnTo>
                  <a:lnTo>
                    <a:pt x="1943723" y="2561743"/>
                  </a:lnTo>
                  <a:lnTo>
                    <a:pt x="0" y="2561743"/>
                  </a:lnTo>
                  <a:lnTo>
                    <a:pt x="0" y="0"/>
                  </a:lnTo>
                  <a:close/>
                </a:path>
              </a:pathLst>
            </a:custGeom>
            <a:blipFill>
              <a:blip r:embed="rId4"/>
              <a:stretch>
                <a:fillRect l="0" t="0" r="0" b="0"/>
              </a:stretch>
            </a:blipFill>
          </p:spPr>
        </p:sp>
        <p:grpSp>
          <p:nvGrpSpPr>
            <p:cNvPr name="Group 6" id="6"/>
            <p:cNvGrpSpPr/>
            <p:nvPr/>
          </p:nvGrpSpPr>
          <p:grpSpPr>
            <a:xfrm rot="0">
              <a:off x="2321489" y="1013615"/>
              <a:ext cx="7217328" cy="1675322"/>
              <a:chOff x="0" y="0"/>
              <a:chExt cx="1645485" cy="381958"/>
            </a:xfrm>
          </p:grpSpPr>
          <p:sp>
            <p:nvSpPr>
              <p:cNvPr name="Freeform 7" id="7"/>
              <p:cNvSpPr/>
              <p:nvPr/>
            </p:nvSpPr>
            <p:spPr>
              <a:xfrm flipH="false" flipV="false" rot="0">
                <a:off x="0" y="0"/>
                <a:ext cx="1645485" cy="381958"/>
              </a:xfrm>
              <a:custGeom>
                <a:avLst/>
                <a:gdLst/>
                <a:ahLst/>
                <a:cxnLst/>
                <a:rect r="r" b="b" t="t" l="l"/>
                <a:pathLst>
                  <a:path h="381958" w="1645485">
                    <a:moveTo>
                      <a:pt x="0" y="0"/>
                    </a:moveTo>
                    <a:lnTo>
                      <a:pt x="1645485" y="0"/>
                    </a:lnTo>
                    <a:lnTo>
                      <a:pt x="1645485" y="381958"/>
                    </a:lnTo>
                    <a:lnTo>
                      <a:pt x="0" y="381958"/>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8" id="8"/>
              <p:cNvSpPr txBox="true"/>
              <p:nvPr/>
            </p:nvSpPr>
            <p:spPr>
              <a:xfrm>
                <a:off x="0" y="-57150"/>
                <a:ext cx="1645485" cy="439108"/>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2085272" y="1540560"/>
              <a:ext cx="7217328" cy="1021183"/>
              <a:chOff x="0" y="0"/>
              <a:chExt cx="1645485" cy="232820"/>
            </a:xfrm>
          </p:grpSpPr>
          <p:sp>
            <p:nvSpPr>
              <p:cNvPr name="Freeform 10" id="10"/>
              <p:cNvSpPr/>
              <p:nvPr/>
            </p:nvSpPr>
            <p:spPr>
              <a:xfrm flipH="false" flipV="false" rot="0">
                <a:off x="0" y="0"/>
                <a:ext cx="1645485" cy="232820"/>
              </a:xfrm>
              <a:custGeom>
                <a:avLst/>
                <a:gdLst/>
                <a:ahLst/>
                <a:cxnLst/>
                <a:rect r="r" b="b" t="t" l="l"/>
                <a:pathLst>
                  <a:path h="232820" w="1645485">
                    <a:moveTo>
                      <a:pt x="0" y="0"/>
                    </a:moveTo>
                    <a:lnTo>
                      <a:pt x="1645485" y="0"/>
                    </a:lnTo>
                    <a:lnTo>
                      <a:pt x="1645485" y="232820"/>
                    </a:lnTo>
                    <a:lnTo>
                      <a:pt x="0" y="232820"/>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1" id="11"/>
              <p:cNvSpPr txBox="true"/>
              <p:nvPr/>
            </p:nvSpPr>
            <p:spPr>
              <a:xfrm>
                <a:off x="0" y="-57150"/>
                <a:ext cx="1645485" cy="289970"/>
              </a:xfrm>
              <a:prstGeom prst="rect">
                <a:avLst/>
              </a:prstGeom>
            </p:spPr>
            <p:txBody>
              <a:bodyPr anchor="ctr" rtlCol="false" tIns="50800" lIns="50800" bIns="50800" rIns="50800"/>
              <a:lstStyle/>
              <a:p>
                <a:pPr algn="ctr">
                  <a:lnSpc>
                    <a:spcPts val="2940"/>
                  </a:lnSpc>
                </a:pPr>
              </a:p>
            </p:txBody>
          </p:sp>
        </p:grpSp>
      </p:grpSp>
      <p:grpSp>
        <p:nvGrpSpPr>
          <p:cNvPr name="Group 12" id="12"/>
          <p:cNvGrpSpPr/>
          <p:nvPr/>
        </p:nvGrpSpPr>
        <p:grpSpPr>
          <a:xfrm rot="0">
            <a:off x="7105279" y="7241597"/>
            <a:ext cx="4194949" cy="1774710"/>
            <a:chOff x="0" y="0"/>
            <a:chExt cx="5593265" cy="2366280"/>
          </a:xfrm>
        </p:grpSpPr>
        <p:sp>
          <p:nvSpPr>
            <p:cNvPr name="Freeform 13" id="13"/>
            <p:cNvSpPr/>
            <p:nvPr/>
          </p:nvSpPr>
          <p:spPr>
            <a:xfrm flipH="false" flipV="false" rot="0">
              <a:off x="0" y="20755"/>
              <a:ext cx="1998385" cy="2239257"/>
            </a:xfrm>
            <a:custGeom>
              <a:avLst/>
              <a:gdLst/>
              <a:ahLst/>
              <a:cxnLst/>
              <a:rect r="r" b="b" t="t" l="l"/>
              <a:pathLst>
                <a:path h="2239257" w="1998385">
                  <a:moveTo>
                    <a:pt x="0" y="0"/>
                  </a:moveTo>
                  <a:lnTo>
                    <a:pt x="1998385" y="0"/>
                  </a:lnTo>
                  <a:lnTo>
                    <a:pt x="1998385" y="2239257"/>
                  </a:lnTo>
                  <a:lnTo>
                    <a:pt x="0" y="2239257"/>
                  </a:lnTo>
                  <a:lnTo>
                    <a:pt x="0" y="0"/>
                  </a:lnTo>
                  <a:close/>
                </a:path>
              </a:pathLst>
            </a:custGeom>
            <a:blipFill>
              <a:blip r:embed="rId5"/>
              <a:stretch>
                <a:fillRect l="0" t="0" r="0" b="-24961"/>
              </a:stretch>
            </a:blipFill>
          </p:spPr>
        </p:sp>
        <p:sp>
          <p:nvSpPr>
            <p:cNvPr name="Freeform 14" id="14"/>
            <p:cNvSpPr/>
            <p:nvPr/>
          </p:nvSpPr>
          <p:spPr>
            <a:xfrm flipH="false" flipV="false" rot="0">
              <a:off x="3695613" y="0"/>
              <a:ext cx="1897652" cy="2260012"/>
            </a:xfrm>
            <a:custGeom>
              <a:avLst/>
              <a:gdLst/>
              <a:ahLst/>
              <a:cxnLst/>
              <a:rect r="r" b="b" t="t" l="l"/>
              <a:pathLst>
                <a:path h="2260012" w="1897652">
                  <a:moveTo>
                    <a:pt x="0" y="0"/>
                  </a:moveTo>
                  <a:lnTo>
                    <a:pt x="1897652" y="0"/>
                  </a:lnTo>
                  <a:lnTo>
                    <a:pt x="1897652" y="2260012"/>
                  </a:lnTo>
                  <a:lnTo>
                    <a:pt x="0" y="2260012"/>
                  </a:lnTo>
                  <a:lnTo>
                    <a:pt x="0" y="0"/>
                  </a:lnTo>
                  <a:close/>
                </a:path>
              </a:pathLst>
            </a:custGeom>
            <a:blipFill>
              <a:blip r:embed="rId6"/>
              <a:stretch>
                <a:fillRect l="0" t="0" r="0" b="-11955"/>
              </a:stretch>
            </a:blipFill>
          </p:spPr>
        </p:sp>
        <p:sp>
          <p:nvSpPr>
            <p:cNvPr name="Freeform 15" id="15"/>
            <p:cNvSpPr/>
            <p:nvPr/>
          </p:nvSpPr>
          <p:spPr>
            <a:xfrm flipH="false" flipV="false" rot="0">
              <a:off x="1998385" y="245968"/>
              <a:ext cx="1697228" cy="2014044"/>
            </a:xfrm>
            <a:custGeom>
              <a:avLst/>
              <a:gdLst/>
              <a:ahLst/>
              <a:cxnLst/>
              <a:rect r="r" b="b" t="t" l="l"/>
              <a:pathLst>
                <a:path h="2014044" w="1697228">
                  <a:moveTo>
                    <a:pt x="0" y="0"/>
                  </a:moveTo>
                  <a:lnTo>
                    <a:pt x="1697228" y="0"/>
                  </a:lnTo>
                  <a:lnTo>
                    <a:pt x="1697228" y="2014044"/>
                  </a:lnTo>
                  <a:lnTo>
                    <a:pt x="0" y="2014044"/>
                  </a:lnTo>
                  <a:lnTo>
                    <a:pt x="0" y="0"/>
                  </a:lnTo>
                  <a:close/>
                </a:path>
              </a:pathLst>
            </a:custGeom>
            <a:blipFill>
              <a:blip r:embed="rId7"/>
              <a:stretch>
                <a:fillRect l="0" t="0" r="0" b="0"/>
              </a:stretch>
            </a:blipFill>
          </p:spPr>
        </p:sp>
        <p:grpSp>
          <p:nvGrpSpPr>
            <p:cNvPr name="Group 16" id="16"/>
            <p:cNvGrpSpPr/>
            <p:nvPr/>
          </p:nvGrpSpPr>
          <p:grpSpPr>
            <a:xfrm rot="0">
              <a:off x="166034" y="1452821"/>
              <a:ext cx="5361930" cy="807191"/>
              <a:chOff x="0" y="0"/>
              <a:chExt cx="1233179" cy="185644"/>
            </a:xfrm>
          </p:grpSpPr>
          <p:sp>
            <p:nvSpPr>
              <p:cNvPr name="Freeform 17" id="17"/>
              <p:cNvSpPr/>
              <p:nvPr/>
            </p:nvSpPr>
            <p:spPr>
              <a:xfrm flipH="false" flipV="false" rot="0">
                <a:off x="0" y="0"/>
                <a:ext cx="1233179" cy="185644"/>
              </a:xfrm>
              <a:custGeom>
                <a:avLst/>
                <a:gdLst/>
                <a:ahLst/>
                <a:cxnLst/>
                <a:rect r="r" b="b" t="t" l="l"/>
                <a:pathLst>
                  <a:path h="185644" w="1233179">
                    <a:moveTo>
                      <a:pt x="0" y="0"/>
                    </a:moveTo>
                    <a:lnTo>
                      <a:pt x="1233179" y="0"/>
                    </a:lnTo>
                    <a:lnTo>
                      <a:pt x="1233179" y="185644"/>
                    </a:lnTo>
                    <a:lnTo>
                      <a:pt x="0" y="185644"/>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8" id="18"/>
              <p:cNvSpPr txBox="true"/>
              <p:nvPr/>
            </p:nvSpPr>
            <p:spPr>
              <a:xfrm>
                <a:off x="0" y="-57150"/>
                <a:ext cx="1233179" cy="242794"/>
              </a:xfrm>
              <a:prstGeom prst="rect">
                <a:avLst/>
              </a:prstGeom>
            </p:spPr>
            <p:txBody>
              <a:bodyPr anchor="ctr" rtlCol="false" tIns="60275" lIns="60275" bIns="60275" rIns="60275"/>
              <a:lstStyle/>
              <a:p>
                <a:pPr algn="ctr">
                  <a:lnSpc>
                    <a:spcPts val="2939"/>
                  </a:lnSpc>
                </a:pPr>
              </a:p>
            </p:txBody>
          </p:sp>
        </p:grpSp>
        <p:grpSp>
          <p:nvGrpSpPr>
            <p:cNvPr name="Group 19" id="19"/>
            <p:cNvGrpSpPr/>
            <p:nvPr/>
          </p:nvGrpSpPr>
          <p:grpSpPr>
            <a:xfrm rot="0">
              <a:off x="231335" y="1559088"/>
              <a:ext cx="5361930" cy="807191"/>
              <a:chOff x="0" y="0"/>
              <a:chExt cx="1233179" cy="185644"/>
            </a:xfrm>
          </p:grpSpPr>
          <p:sp>
            <p:nvSpPr>
              <p:cNvPr name="Freeform 20" id="20"/>
              <p:cNvSpPr/>
              <p:nvPr/>
            </p:nvSpPr>
            <p:spPr>
              <a:xfrm flipH="false" flipV="false" rot="0">
                <a:off x="0" y="0"/>
                <a:ext cx="1233179" cy="185644"/>
              </a:xfrm>
              <a:custGeom>
                <a:avLst/>
                <a:gdLst/>
                <a:ahLst/>
                <a:cxnLst/>
                <a:rect r="r" b="b" t="t" l="l"/>
                <a:pathLst>
                  <a:path h="185644" w="1233179">
                    <a:moveTo>
                      <a:pt x="0" y="0"/>
                    </a:moveTo>
                    <a:lnTo>
                      <a:pt x="1233179" y="0"/>
                    </a:lnTo>
                    <a:lnTo>
                      <a:pt x="1233179" y="185644"/>
                    </a:lnTo>
                    <a:lnTo>
                      <a:pt x="0" y="185644"/>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21" id="21"/>
              <p:cNvSpPr txBox="true"/>
              <p:nvPr/>
            </p:nvSpPr>
            <p:spPr>
              <a:xfrm>
                <a:off x="0" y="-57150"/>
                <a:ext cx="1233179" cy="242794"/>
              </a:xfrm>
              <a:prstGeom prst="rect">
                <a:avLst/>
              </a:prstGeom>
            </p:spPr>
            <p:txBody>
              <a:bodyPr anchor="ctr" rtlCol="false" tIns="60275" lIns="60275" bIns="60275" rIns="60275"/>
              <a:lstStyle/>
              <a:p>
                <a:pPr algn="ctr">
                  <a:lnSpc>
                    <a:spcPts val="2939"/>
                  </a:lnSpc>
                </a:pPr>
              </a:p>
            </p:txBody>
          </p:sp>
        </p:grpSp>
      </p:grpSp>
      <p:grpSp>
        <p:nvGrpSpPr>
          <p:cNvPr name="Group 22" id="22"/>
          <p:cNvGrpSpPr/>
          <p:nvPr/>
        </p:nvGrpSpPr>
        <p:grpSpPr>
          <a:xfrm rot="0">
            <a:off x="1028700" y="1838070"/>
            <a:ext cx="7196779" cy="4337316"/>
            <a:chOff x="0" y="0"/>
            <a:chExt cx="9595705" cy="5783088"/>
          </a:xfrm>
        </p:grpSpPr>
        <p:sp>
          <p:nvSpPr>
            <p:cNvPr name="AutoShape 23" id="23"/>
            <p:cNvSpPr/>
            <p:nvPr/>
          </p:nvSpPr>
          <p:spPr>
            <a:xfrm>
              <a:off x="27362" y="12700"/>
              <a:ext cx="5428164" cy="0"/>
            </a:xfrm>
            <a:prstGeom prst="line">
              <a:avLst/>
            </a:prstGeom>
            <a:ln cap="flat" w="12700">
              <a:solidFill>
                <a:srgbClr val="C3C5C6"/>
              </a:solidFill>
              <a:prstDash val="solid"/>
              <a:headEnd type="none" len="sm" w="sm"/>
              <a:tailEnd type="none" len="sm" w="sm"/>
            </a:ln>
          </p:spPr>
        </p:sp>
        <p:sp>
          <p:nvSpPr>
            <p:cNvPr name="AutoShape 24" id="24"/>
            <p:cNvSpPr/>
            <p:nvPr/>
          </p:nvSpPr>
          <p:spPr>
            <a:xfrm>
              <a:off x="49480" y="679850"/>
              <a:ext cx="5414754" cy="0"/>
            </a:xfrm>
            <a:prstGeom prst="line">
              <a:avLst/>
            </a:prstGeom>
            <a:ln cap="flat" w="12700">
              <a:solidFill>
                <a:srgbClr val="C3C5C6"/>
              </a:solidFill>
              <a:prstDash val="solid"/>
              <a:headEnd type="none" len="sm" w="sm"/>
              <a:tailEnd type="none" len="sm" w="sm"/>
            </a:ln>
          </p:spPr>
        </p:sp>
        <p:sp>
          <p:nvSpPr>
            <p:cNvPr name="AutoShape 25" id="25"/>
            <p:cNvSpPr/>
            <p:nvPr/>
          </p:nvSpPr>
          <p:spPr>
            <a:xfrm>
              <a:off x="40772" y="1194698"/>
              <a:ext cx="5423462" cy="0"/>
            </a:xfrm>
            <a:prstGeom prst="line">
              <a:avLst/>
            </a:prstGeom>
            <a:ln cap="flat" w="12700">
              <a:solidFill>
                <a:srgbClr val="C3C5C6"/>
              </a:solidFill>
              <a:prstDash val="solid"/>
              <a:headEnd type="none" len="sm" w="sm"/>
              <a:tailEnd type="none" len="sm" w="sm"/>
            </a:ln>
          </p:spPr>
        </p:sp>
        <p:sp>
          <p:nvSpPr>
            <p:cNvPr name="AutoShape 26" id="26"/>
            <p:cNvSpPr/>
            <p:nvPr/>
          </p:nvSpPr>
          <p:spPr>
            <a:xfrm>
              <a:off x="40772" y="6350"/>
              <a:ext cx="0" cy="5770388"/>
            </a:xfrm>
            <a:prstGeom prst="line">
              <a:avLst/>
            </a:prstGeom>
            <a:ln cap="flat" w="12700">
              <a:solidFill>
                <a:srgbClr val="C3C5C6"/>
              </a:solidFill>
              <a:prstDash val="solid"/>
              <a:headEnd type="none" len="sm" w="sm"/>
              <a:tailEnd type="none" len="sm" w="sm"/>
            </a:ln>
          </p:spPr>
        </p:sp>
        <p:sp>
          <p:nvSpPr>
            <p:cNvPr name="AutoShape 27" id="27"/>
            <p:cNvSpPr/>
            <p:nvPr/>
          </p:nvSpPr>
          <p:spPr>
            <a:xfrm>
              <a:off x="2390602" y="12700"/>
              <a:ext cx="0" cy="5757688"/>
            </a:xfrm>
            <a:prstGeom prst="line">
              <a:avLst/>
            </a:prstGeom>
            <a:ln cap="flat" w="12700">
              <a:solidFill>
                <a:srgbClr val="C3C5C6"/>
              </a:solidFill>
              <a:prstDash val="solid"/>
              <a:headEnd type="none" len="sm" w="sm"/>
              <a:tailEnd type="none" len="sm" w="sm"/>
            </a:ln>
          </p:spPr>
        </p:sp>
        <p:sp>
          <p:nvSpPr>
            <p:cNvPr name="AutoShape 28" id="28"/>
            <p:cNvSpPr/>
            <p:nvPr/>
          </p:nvSpPr>
          <p:spPr>
            <a:xfrm>
              <a:off x="5455527" y="12700"/>
              <a:ext cx="0" cy="5757688"/>
            </a:xfrm>
            <a:prstGeom prst="line">
              <a:avLst/>
            </a:prstGeom>
            <a:ln cap="flat" w="12700">
              <a:solidFill>
                <a:srgbClr val="C3C5C6"/>
              </a:solidFill>
              <a:prstDash val="solid"/>
              <a:headEnd type="none" len="sm" w="sm"/>
              <a:tailEnd type="none" len="sm" w="sm"/>
            </a:ln>
          </p:spPr>
        </p:sp>
        <p:sp>
          <p:nvSpPr>
            <p:cNvPr name="AutoShape 29" id="29"/>
            <p:cNvSpPr/>
            <p:nvPr/>
          </p:nvSpPr>
          <p:spPr>
            <a:xfrm>
              <a:off x="4133386" y="0"/>
              <a:ext cx="0" cy="5770388"/>
            </a:xfrm>
            <a:prstGeom prst="line">
              <a:avLst/>
            </a:prstGeom>
            <a:ln cap="flat" w="12700">
              <a:solidFill>
                <a:srgbClr val="C3C5C6"/>
              </a:solidFill>
              <a:prstDash val="solid"/>
              <a:headEnd type="none" len="sm" w="sm"/>
              <a:tailEnd type="none" len="sm" w="sm"/>
            </a:ln>
          </p:spPr>
        </p:sp>
        <p:sp>
          <p:nvSpPr>
            <p:cNvPr name="AutoShape 30" id="30"/>
            <p:cNvSpPr/>
            <p:nvPr/>
          </p:nvSpPr>
          <p:spPr>
            <a:xfrm>
              <a:off x="40772" y="5776738"/>
              <a:ext cx="5414754" cy="0"/>
            </a:xfrm>
            <a:prstGeom prst="line">
              <a:avLst/>
            </a:prstGeom>
            <a:ln cap="flat" w="12700">
              <a:solidFill>
                <a:srgbClr val="C3C5C6"/>
              </a:solidFill>
              <a:prstDash val="solid"/>
              <a:headEnd type="none" len="sm" w="sm"/>
              <a:tailEnd type="none" len="sm" w="sm"/>
            </a:ln>
          </p:spPr>
        </p:sp>
        <p:sp>
          <p:nvSpPr>
            <p:cNvPr name="TextBox 31" id="31"/>
            <p:cNvSpPr txBox="true"/>
            <p:nvPr/>
          </p:nvSpPr>
          <p:spPr>
            <a:xfrm rot="0">
              <a:off x="650504" y="26277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a:solidFill>
                    <a:srgbClr val="FFFFFF"/>
                  </a:solidFill>
                  <a:latin typeface="Poppins"/>
                  <a:ea typeface="Poppins"/>
                  <a:cs typeface="Poppins"/>
                  <a:sym typeface="Poppins"/>
                </a:rPr>
                <a:t>ACTOR NAME</a:t>
              </a:r>
            </a:p>
          </p:txBody>
        </p:sp>
        <p:sp>
          <p:nvSpPr>
            <p:cNvPr name="TextBox 32" id="32"/>
            <p:cNvSpPr txBox="true"/>
            <p:nvPr/>
          </p:nvSpPr>
          <p:spPr>
            <a:xfrm rot="0">
              <a:off x="4368336" y="216909"/>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IMDB</a:t>
              </a:r>
            </a:p>
          </p:txBody>
        </p:sp>
        <p:sp>
          <p:nvSpPr>
            <p:cNvPr name="TextBox 33" id="33"/>
            <p:cNvSpPr txBox="true"/>
            <p:nvPr/>
          </p:nvSpPr>
          <p:spPr>
            <a:xfrm rot="0">
              <a:off x="2629941" y="95154"/>
              <a:ext cx="1268495" cy="486228"/>
            </a:xfrm>
            <a:prstGeom prst="rect">
              <a:avLst/>
            </a:prstGeom>
          </p:spPr>
          <p:txBody>
            <a:bodyPr anchor="t" rtlCol="false" tIns="0" lIns="0" bIns="0" rIns="0">
              <a:spAutoFit/>
            </a:bodyPr>
            <a:lstStyle/>
            <a:p>
              <a:pPr algn="ctr" marL="0" indent="0" lvl="0">
                <a:lnSpc>
                  <a:spcPts val="1425"/>
                </a:lnSpc>
                <a:spcBef>
                  <a:spcPct val="0"/>
                </a:spcBef>
              </a:pPr>
              <a:r>
                <a:rPr lang="en-US" sz="1017">
                  <a:solidFill>
                    <a:srgbClr val="FFFFFF"/>
                  </a:solidFill>
                  <a:latin typeface="Poppins"/>
                  <a:ea typeface="Poppins"/>
                  <a:cs typeface="Poppins"/>
                  <a:sym typeface="Poppins"/>
                </a:rPr>
                <a:t>TOTAL</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APPEARANCES</a:t>
              </a:r>
            </a:p>
          </p:txBody>
        </p:sp>
        <p:sp>
          <p:nvSpPr>
            <p:cNvPr name="TextBox 34" id="34"/>
            <p:cNvSpPr txBox="true"/>
            <p:nvPr/>
          </p:nvSpPr>
          <p:spPr>
            <a:xfrm rot="0">
              <a:off x="634470" y="855537"/>
              <a:ext cx="153372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Boman Irani</a:t>
              </a:r>
            </a:p>
          </p:txBody>
        </p:sp>
        <p:sp>
          <p:nvSpPr>
            <p:cNvPr name="TextBox 35" id="35"/>
            <p:cNvSpPr txBox="true"/>
            <p:nvPr/>
          </p:nvSpPr>
          <p:spPr>
            <a:xfrm rot="0">
              <a:off x="4580423" y="79274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6.44</a:t>
              </a:r>
            </a:p>
          </p:txBody>
        </p:sp>
        <p:sp>
          <p:nvSpPr>
            <p:cNvPr name="TextBox 36" id="36"/>
            <p:cNvSpPr txBox="true"/>
            <p:nvPr/>
          </p:nvSpPr>
          <p:spPr>
            <a:xfrm rot="0">
              <a:off x="3122899" y="825900"/>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25</a:t>
              </a:r>
            </a:p>
          </p:txBody>
        </p:sp>
        <p:sp>
          <p:nvSpPr>
            <p:cNvPr name="TextBox 37" id="37"/>
            <p:cNvSpPr txBox="true"/>
            <p:nvPr/>
          </p:nvSpPr>
          <p:spPr>
            <a:xfrm rot="0">
              <a:off x="3122899" y="183463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23</a:t>
              </a:r>
            </a:p>
          </p:txBody>
        </p:sp>
        <p:sp>
          <p:nvSpPr>
            <p:cNvPr name="TextBox 38" id="38"/>
            <p:cNvSpPr txBox="true"/>
            <p:nvPr/>
          </p:nvSpPr>
          <p:spPr>
            <a:xfrm rot="0">
              <a:off x="3122899" y="1297702"/>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25</a:t>
              </a:r>
            </a:p>
          </p:txBody>
        </p:sp>
        <p:sp>
          <p:nvSpPr>
            <p:cNvPr name="TextBox 39" id="39"/>
            <p:cNvSpPr txBox="true"/>
            <p:nvPr/>
          </p:nvSpPr>
          <p:spPr>
            <a:xfrm rot="0">
              <a:off x="3122899" y="233629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21</a:t>
              </a:r>
            </a:p>
          </p:txBody>
        </p:sp>
        <p:sp>
          <p:nvSpPr>
            <p:cNvPr name="TextBox 40" id="40"/>
            <p:cNvSpPr txBox="true"/>
            <p:nvPr/>
          </p:nvSpPr>
          <p:spPr>
            <a:xfrm rot="0">
              <a:off x="3122899" y="286553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41" id="41"/>
            <p:cNvSpPr txBox="true"/>
            <p:nvPr/>
          </p:nvSpPr>
          <p:spPr>
            <a:xfrm rot="0">
              <a:off x="245548" y="1297702"/>
              <a:ext cx="2311564"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Kareena Kapoor Khan</a:t>
              </a:r>
            </a:p>
          </p:txBody>
        </p:sp>
        <p:sp>
          <p:nvSpPr>
            <p:cNvPr name="TextBox 42" id="42"/>
            <p:cNvSpPr txBox="true"/>
            <p:nvPr/>
          </p:nvSpPr>
          <p:spPr>
            <a:xfrm rot="0">
              <a:off x="384437" y="1811737"/>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Shah Rukh Khan</a:t>
              </a:r>
            </a:p>
          </p:txBody>
        </p:sp>
        <p:sp>
          <p:nvSpPr>
            <p:cNvPr name="TextBox 43" id="43"/>
            <p:cNvSpPr txBox="true"/>
            <p:nvPr/>
          </p:nvSpPr>
          <p:spPr>
            <a:xfrm rot="0">
              <a:off x="472249" y="2298839"/>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Takahiro Sakurai</a:t>
              </a:r>
            </a:p>
          </p:txBody>
        </p:sp>
        <p:sp>
          <p:nvSpPr>
            <p:cNvPr name="TextBox 44" id="44"/>
            <p:cNvSpPr txBox="true"/>
            <p:nvPr/>
          </p:nvSpPr>
          <p:spPr>
            <a:xfrm rot="0">
              <a:off x="347685" y="2798642"/>
              <a:ext cx="2396540" cy="243911"/>
            </a:xfrm>
            <a:prstGeom prst="rect">
              <a:avLst/>
            </a:prstGeom>
          </p:spPr>
          <p:txBody>
            <a:bodyPr anchor="t" rtlCol="false" tIns="0" lIns="0" bIns="0" rIns="0">
              <a:spAutoFit/>
            </a:bodyPr>
            <a:lstStyle/>
            <a:p>
              <a:pPr algn="l" marL="0" indent="0" lvl="0">
                <a:lnSpc>
                  <a:spcPts val="1467"/>
                </a:lnSpc>
                <a:spcBef>
                  <a:spcPct val="0"/>
                </a:spcBef>
              </a:pPr>
              <a:r>
                <a:rPr lang="en-US" sz="1047" strike="noStrike" u="none">
                  <a:solidFill>
                    <a:srgbClr val="C3C5C6"/>
                  </a:solidFill>
                  <a:latin typeface="Poppins Light"/>
                  <a:ea typeface="Poppins Light"/>
                  <a:cs typeface="Poppins Light"/>
                  <a:sym typeface="Poppins Light"/>
                </a:rPr>
                <a:t>Amitabh Bachchan</a:t>
              </a:r>
            </a:p>
          </p:txBody>
        </p:sp>
        <p:sp>
          <p:nvSpPr>
            <p:cNvPr name="TextBox 45" id="45"/>
            <p:cNvSpPr txBox="true"/>
            <p:nvPr/>
          </p:nvSpPr>
          <p:spPr>
            <a:xfrm rot="0">
              <a:off x="542652" y="3311937"/>
              <a:ext cx="148659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Paresh Rawal</a:t>
              </a:r>
            </a:p>
          </p:txBody>
        </p:sp>
        <p:sp>
          <p:nvSpPr>
            <p:cNvPr name="TextBox 46" id="46"/>
            <p:cNvSpPr txBox="true"/>
            <p:nvPr/>
          </p:nvSpPr>
          <p:spPr>
            <a:xfrm rot="0">
              <a:off x="229818" y="3869656"/>
              <a:ext cx="2481913"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Priyanka Chopra Jonas</a:t>
              </a:r>
            </a:p>
          </p:txBody>
        </p:sp>
        <p:sp>
          <p:nvSpPr>
            <p:cNvPr name="TextBox 47" id="47"/>
            <p:cNvSpPr txBox="true"/>
            <p:nvPr/>
          </p:nvSpPr>
          <p:spPr>
            <a:xfrm rot="0">
              <a:off x="542652" y="4381925"/>
              <a:ext cx="20318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Anupam Kher</a:t>
              </a:r>
            </a:p>
          </p:txBody>
        </p:sp>
        <p:sp>
          <p:nvSpPr>
            <p:cNvPr name="TextBox 48" id="48"/>
            <p:cNvSpPr txBox="true"/>
            <p:nvPr/>
          </p:nvSpPr>
          <p:spPr>
            <a:xfrm rot="0">
              <a:off x="477291" y="4928025"/>
              <a:ext cx="25705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Junichi Suwabe</a:t>
              </a:r>
            </a:p>
          </p:txBody>
        </p:sp>
        <p:sp>
          <p:nvSpPr>
            <p:cNvPr name="TextBox 49" id="49"/>
            <p:cNvSpPr txBox="true"/>
            <p:nvPr/>
          </p:nvSpPr>
          <p:spPr>
            <a:xfrm rot="0">
              <a:off x="347685" y="5385225"/>
              <a:ext cx="282978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Nawazuddin Siddiqui</a:t>
              </a:r>
            </a:p>
          </p:txBody>
        </p:sp>
        <p:sp>
          <p:nvSpPr>
            <p:cNvPr name="TextBox 50" id="50"/>
            <p:cNvSpPr txBox="true"/>
            <p:nvPr/>
          </p:nvSpPr>
          <p:spPr>
            <a:xfrm rot="0">
              <a:off x="3126601" y="3333723"/>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51" id="51"/>
            <p:cNvSpPr txBox="true"/>
            <p:nvPr/>
          </p:nvSpPr>
          <p:spPr>
            <a:xfrm rot="0">
              <a:off x="3122899" y="44073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TextBox 52" id="52"/>
            <p:cNvSpPr txBox="true"/>
            <p:nvPr/>
          </p:nvSpPr>
          <p:spPr>
            <a:xfrm rot="0">
              <a:off x="3122899" y="388235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20</a:t>
              </a:r>
            </a:p>
          </p:txBody>
        </p:sp>
        <p:sp>
          <p:nvSpPr>
            <p:cNvPr name="TextBox 53" id="53"/>
            <p:cNvSpPr txBox="true"/>
            <p:nvPr/>
          </p:nvSpPr>
          <p:spPr>
            <a:xfrm rot="0">
              <a:off x="3126601" y="4928380"/>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TextBox 54" id="54"/>
            <p:cNvSpPr txBox="true"/>
            <p:nvPr/>
          </p:nvSpPr>
          <p:spPr>
            <a:xfrm rot="0">
              <a:off x="3122899" y="53979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19</a:t>
              </a:r>
            </a:p>
          </p:txBody>
        </p:sp>
        <p:sp>
          <p:nvSpPr>
            <p:cNvPr name="AutoShape 55" id="55"/>
            <p:cNvSpPr/>
            <p:nvPr/>
          </p:nvSpPr>
          <p:spPr>
            <a:xfrm>
              <a:off x="49480" y="1703787"/>
              <a:ext cx="5423462" cy="0"/>
            </a:xfrm>
            <a:prstGeom prst="line">
              <a:avLst/>
            </a:prstGeom>
            <a:ln cap="flat" w="12700">
              <a:solidFill>
                <a:srgbClr val="C3C5C6"/>
              </a:solidFill>
              <a:prstDash val="solid"/>
              <a:headEnd type="none" len="sm" w="sm"/>
              <a:tailEnd type="none" len="sm" w="sm"/>
            </a:ln>
          </p:spPr>
        </p:sp>
        <p:sp>
          <p:nvSpPr>
            <p:cNvPr name="AutoShape 56" id="56"/>
            <p:cNvSpPr/>
            <p:nvPr/>
          </p:nvSpPr>
          <p:spPr>
            <a:xfrm>
              <a:off x="49480" y="2190889"/>
              <a:ext cx="5423462" cy="0"/>
            </a:xfrm>
            <a:prstGeom prst="line">
              <a:avLst/>
            </a:prstGeom>
            <a:ln cap="flat" w="12700">
              <a:solidFill>
                <a:srgbClr val="C3C5C6"/>
              </a:solidFill>
              <a:prstDash val="solid"/>
              <a:headEnd type="none" len="sm" w="sm"/>
              <a:tailEnd type="none" len="sm" w="sm"/>
            </a:ln>
          </p:spPr>
        </p:sp>
        <p:sp>
          <p:nvSpPr>
            <p:cNvPr name="AutoShape 57" id="57"/>
            <p:cNvSpPr/>
            <p:nvPr/>
          </p:nvSpPr>
          <p:spPr>
            <a:xfrm>
              <a:off x="49480" y="2677992"/>
              <a:ext cx="5423462" cy="0"/>
            </a:xfrm>
            <a:prstGeom prst="line">
              <a:avLst/>
            </a:prstGeom>
            <a:ln cap="flat" w="12700">
              <a:solidFill>
                <a:srgbClr val="C3C5C6"/>
              </a:solidFill>
              <a:prstDash val="solid"/>
              <a:headEnd type="none" len="sm" w="sm"/>
              <a:tailEnd type="none" len="sm" w="sm"/>
            </a:ln>
          </p:spPr>
        </p:sp>
        <p:sp>
          <p:nvSpPr>
            <p:cNvPr name="AutoShape 58" id="58"/>
            <p:cNvSpPr/>
            <p:nvPr/>
          </p:nvSpPr>
          <p:spPr>
            <a:xfrm>
              <a:off x="0" y="3203987"/>
              <a:ext cx="5423462" cy="0"/>
            </a:xfrm>
            <a:prstGeom prst="line">
              <a:avLst/>
            </a:prstGeom>
            <a:ln cap="flat" w="12700">
              <a:solidFill>
                <a:srgbClr val="C3C5C6"/>
              </a:solidFill>
              <a:prstDash val="solid"/>
              <a:headEnd type="none" len="sm" w="sm"/>
              <a:tailEnd type="none" len="sm" w="sm"/>
            </a:ln>
          </p:spPr>
        </p:sp>
        <p:sp>
          <p:nvSpPr>
            <p:cNvPr name="AutoShape 59" id="59"/>
            <p:cNvSpPr/>
            <p:nvPr/>
          </p:nvSpPr>
          <p:spPr>
            <a:xfrm>
              <a:off x="49480" y="3710983"/>
              <a:ext cx="5423462" cy="0"/>
            </a:xfrm>
            <a:prstGeom prst="line">
              <a:avLst/>
            </a:prstGeom>
            <a:ln cap="flat" w="12700">
              <a:solidFill>
                <a:srgbClr val="C3C5C6"/>
              </a:solidFill>
              <a:prstDash val="solid"/>
              <a:headEnd type="none" len="sm" w="sm"/>
              <a:tailEnd type="none" len="sm" w="sm"/>
            </a:ln>
          </p:spPr>
        </p:sp>
        <p:sp>
          <p:nvSpPr>
            <p:cNvPr name="AutoShape 60" id="60"/>
            <p:cNvSpPr/>
            <p:nvPr/>
          </p:nvSpPr>
          <p:spPr>
            <a:xfrm>
              <a:off x="40772" y="4246208"/>
              <a:ext cx="5423462" cy="0"/>
            </a:xfrm>
            <a:prstGeom prst="line">
              <a:avLst/>
            </a:prstGeom>
            <a:ln cap="flat" w="12700">
              <a:solidFill>
                <a:srgbClr val="C3C5C6"/>
              </a:solidFill>
              <a:prstDash val="solid"/>
              <a:headEnd type="none" len="sm" w="sm"/>
              <a:tailEnd type="none" len="sm" w="sm"/>
            </a:ln>
          </p:spPr>
        </p:sp>
        <p:sp>
          <p:nvSpPr>
            <p:cNvPr name="AutoShape 61" id="61"/>
            <p:cNvSpPr/>
            <p:nvPr/>
          </p:nvSpPr>
          <p:spPr>
            <a:xfrm>
              <a:off x="40772" y="4783877"/>
              <a:ext cx="5423462" cy="0"/>
            </a:xfrm>
            <a:prstGeom prst="line">
              <a:avLst/>
            </a:prstGeom>
            <a:ln cap="flat" w="12700">
              <a:solidFill>
                <a:srgbClr val="C3C5C6"/>
              </a:solidFill>
              <a:prstDash val="solid"/>
              <a:headEnd type="none" len="sm" w="sm"/>
              <a:tailEnd type="none" len="sm" w="sm"/>
            </a:ln>
          </p:spPr>
        </p:sp>
        <p:sp>
          <p:nvSpPr>
            <p:cNvPr name="AutoShape 62" id="62"/>
            <p:cNvSpPr/>
            <p:nvPr/>
          </p:nvSpPr>
          <p:spPr>
            <a:xfrm>
              <a:off x="49480" y="5292586"/>
              <a:ext cx="5423462" cy="0"/>
            </a:xfrm>
            <a:prstGeom prst="line">
              <a:avLst/>
            </a:prstGeom>
            <a:ln cap="flat" w="12700">
              <a:solidFill>
                <a:srgbClr val="C3C5C6"/>
              </a:solidFill>
              <a:prstDash val="solid"/>
              <a:headEnd type="none" len="sm" w="sm"/>
              <a:tailEnd type="none" len="sm" w="sm"/>
            </a:ln>
          </p:spPr>
        </p:sp>
        <p:sp>
          <p:nvSpPr>
            <p:cNvPr name="TextBox 63" id="63"/>
            <p:cNvSpPr txBox="true"/>
            <p:nvPr/>
          </p:nvSpPr>
          <p:spPr>
            <a:xfrm rot="0">
              <a:off x="4580423" y="1308591"/>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6.28</a:t>
              </a:r>
            </a:p>
          </p:txBody>
        </p:sp>
        <p:sp>
          <p:nvSpPr>
            <p:cNvPr name="TextBox 64" id="64"/>
            <p:cNvSpPr txBox="true"/>
            <p:nvPr/>
          </p:nvSpPr>
          <p:spPr>
            <a:xfrm rot="0">
              <a:off x="4580423" y="181173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6.54</a:t>
              </a:r>
            </a:p>
          </p:txBody>
        </p:sp>
        <p:sp>
          <p:nvSpPr>
            <p:cNvPr name="TextBox 65" id="65"/>
            <p:cNvSpPr txBox="true"/>
            <p:nvPr/>
          </p:nvSpPr>
          <p:spPr>
            <a:xfrm rot="0">
              <a:off x="4622336" y="2276040"/>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6.87</a:t>
              </a:r>
            </a:p>
          </p:txBody>
        </p:sp>
        <p:sp>
          <p:nvSpPr>
            <p:cNvPr name="TextBox 66" id="66"/>
            <p:cNvSpPr txBox="true"/>
            <p:nvPr/>
          </p:nvSpPr>
          <p:spPr>
            <a:xfrm rot="0">
              <a:off x="4622336" y="281134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6.59</a:t>
              </a:r>
            </a:p>
          </p:txBody>
        </p:sp>
        <p:sp>
          <p:nvSpPr>
            <p:cNvPr name="TextBox 67" id="67"/>
            <p:cNvSpPr txBox="true"/>
            <p:nvPr/>
          </p:nvSpPr>
          <p:spPr>
            <a:xfrm rot="0">
              <a:off x="4622336" y="3316835"/>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6.58</a:t>
              </a:r>
            </a:p>
          </p:txBody>
        </p:sp>
        <p:sp>
          <p:nvSpPr>
            <p:cNvPr name="TextBox 68" id="68"/>
            <p:cNvSpPr txBox="true"/>
            <p:nvPr/>
          </p:nvSpPr>
          <p:spPr>
            <a:xfrm rot="0">
              <a:off x="4580423" y="4366858"/>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6.05</a:t>
              </a:r>
            </a:p>
          </p:txBody>
        </p:sp>
        <p:sp>
          <p:nvSpPr>
            <p:cNvPr name="TextBox 69" id="69"/>
            <p:cNvSpPr txBox="true"/>
            <p:nvPr/>
          </p:nvSpPr>
          <p:spPr>
            <a:xfrm rot="0">
              <a:off x="4622336" y="3844333"/>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6.61</a:t>
              </a:r>
            </a:p>
          </p:txBody>
        </p:sp>
        <p:sp>
          <p:nvSpPr>
            <p:cNvPr name="TextBox 70" id="70"/>
            <p:cNvSpPr txBox="true"/>
            <p:nvPr/>
          </p:nvSpPr>
          <p:spPr>
            <a:xfrm rot="0">
              <a:off x="4622336" y="486642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7.11</a:t>
              </a:r>
            </a:p>
          </p:txBody>
        </p:sp>
        <p:sp>
          <p:nvSpPr>
            <p:cNvPr name="TextBox 71" id="71"/>
            <p:cNvSpPr txBox="true"/>
            <p:nvPr/>
          </p:nvSpPr>
          <p:spPr>
            <a:xfrm rot="0">
              <a:off x="4622336" y="537513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7.19</a:t>
              </a:r>
            </a:p>
          </p:txBody>
        </p:sp>
      </p:grpSp>
      <p:grpSp>
        <p:nvGrpSpPr>
          <p:cNvPr name="Group 72" id="72"/>
          <p:cNvGrpSpPr/>
          <p:nvPr/>
        </p:nvGrpSpPr>
        <p:grpSpPr>
          <a:xfrm rot="0">
            <a:off x="13207196" y="1838070"/>
            <a:ext cx="7196779" cy="4337316"/>
            <a:chOff x="0" y="0"/>
            <a:chExt cx="9595705" cy="5783088"/>
          </a:xfrm>
        </p:grpSpPr>
        <p:sp>
          <p:nvSpPr>
            <p:cNvPr name="AutoShape 73" id="73"/>
            <p:cNvSpPr/>
            <p:nvPr/>
          </p:nvSpPr>
          <p:spPr>
            <a:xfrm>
              <a:off x="27362" y="12700"/>
              <a:ext cx="5428164" cy="0"/>
            </a:xfrm>
            <a:prstGeom prst="line">
              <a:avLst/>
            </a:prstGeom>
            <a:ln cap="flat" w="12700">
              <a:solidFill>
                <a:srgbClr val="C3C5C6"/>
              </a:solidFill>
              <a:prstDash val="solid"/>
              <a:headEnd type="none" len="sm" w="sm"/>
              <a:tailEnd type="none" len="sm" w="sm"/>
            </a:ln>
          </p:spPr>
        </p:sp>
        <p:sp>
          <p:nvSpPr>
            <p:cNvPr name="AutoShape 74" id="74"/>
            <p:cNvSpPr/>
            <p:nvPr/>
          </p:nvSpPr>
          <p:spPr>
            <a:xfrm>
              <a:off x="49480" y="679850"/>
              <a:ext cx="5414754" cy="0"/>
            </a:xfrm>
            <a:prstGeom prst="line">
              <a:avLst/>
            </a:prstGeom>
            <a:ln cap="flat" w="12700">
              <a:solidFill>
                <a:srgbClr val="C3C5C6"/>
              </a:solidFill>
              <a:prstDash val="solid"/>
              <a:headEnd type="none" len="sm" w="sm"/>
              <a:tailEnd type="none" len="sm" w="sm"/>
            </a:ln>
          </p:spPr>
        </p:sp>
        <p:sp>
          <p:nvSpPr>
            <p:cNvPr name="AutoShape 75" id="75"/>
            <p:cNvSpPr/>
            <p:nvPr/>
          </p:nvSpPr>
          <p:spPr>
            <a:xfrm>
              <a:off x="40772" y="1194698"/>
              <a:ext cx="5423462" cy="0"/>
            </a:xfrm>
            <a:prstGeom prst="line">
              <a:avLst/>
            </a:prstGeom>
            <a:ln cap="flat" w="12700">
              <a:solidFill>
                <a:srgbClr val="C3C5C6"/>
              </a:solidFill>
              <a:prstDash val="solid"/>
              <a:headEnd type="none" len="sm" w="sm"/>
              <a:tailEnd type="none" len="sm" w="sm"/>
            </a:ln>
          </p:spPr>
        </p:sp>
        <p:sp>
          <p:nvSpPr>
            <p:cNvPr name="AutoShape 76" id="76"/>
            <p:cNvSpPr/>
            <p:nvPr/>
          </p:nvSpPr>
          <p:spPr>
            <a:xfrm>
              <a:off x="40772" y="6350"/>
              <a:ext cx="0" cy="5770388"/>
            </a:xfrm>
            <a:prstGeom prst="line">
              <a:avLst/>
            </a:prstGeom>
            <a:ln cap="flat" w="12700">
              <a:solidFill>
                <a:srgbClr val="C3C5C6"/>
              </a:solidFill>
              <a:prstDash val="solid"/>
              <a:headEnd type="none" len="sm" w="sm"/>
              <a:tailEnd type="none" len="sm" w="sm"/>
            </a:ln>
          </p:spPr>
        </p:sp>
        <p:sp>
          <p:nvSpPr>
            <p:cNvPr name="AutoShape 77" id="77"/>
            <p:cNvSpPr/>
            <p:nvPr/>
          </p:nvSpPr>
          <p:spPr>
            <a:xfrm>
              <a:off x="2390602" y="12700"/>
              <a:ext cx="0" cy="5757688"/>
            </a:xfrm>
            <a:prstGeom prst="line">
              <a:avLst/>
            </a:prstGeom>
            <a:ln cap="flat" w="12700">
              <a:solidFill>
                <a:srgbClr val="C3C5C6"/>
              </a:solidFill>
              <a:prstDash val="solid"/>
              <a:headEnd type="none" len="sm" w="sm"/>
              <a:tailEnd type="none" len="sm" w="sm"/>
            </a:ln>
          </p:spPr>
        </p:sp>
        <p:sp>
          <p:nvSpPr>
            <p:cNvPr name="AutoShape 78" id="78"/>
            <p:cNvSpPr/>
            <p:nvPr/>
          </p:nvSpPr>
          <p:spPr>
            <a:xfrm>
              <a:off x="5455527" y="12700"/>
              <a:ext cx="0" cy="5757688"/>
            </a:xfrm>
            <a:prstGeom prst="line">
              <a:avLst/>
            </a:prstGeom>
            <a:ln cap="flat" w="12700">
              <a:solidFill>
                <a:srgbClr val="C3C5C6"/>
              </a:solidFill>
              <a:prstDash val="solid"/>
              <a:headEnd type="none" len="sm" w="sm"/>
              <a:tailEnd type="none" len="sm" w="sm"/>
            </a:ln>
          </p:spPr>
        </p:sp>
        <p:sp>
          <p:nvSpPr>
            <p:cNvPr name="AutoShape 79" id="79"/>
            <p:cNvSpPr/>
            <p:nvPr/>
          </p:nvSpPr>
          <p:spPr>
            <a:xfrm>
              <a:off x="4133386" y="0"/>
              <a:ext cx="0" cy="5770388"/>
            </a:xfrm>
            <a:prstGeom prst="line">
              <a:avLst/>
            </a:prstGeom>
            <a:ln cap="flat" w="12700">
              <a:solidFill>
                <a:srgbClr val="C3C5C6"/>
              </a:solidFill>
              <a:prstDash val="solid"/>
              <a:headEnd type="none" len="sm" w="sm"/>
              <a:tailEnd type="none" len="sm" w="sm"/>
            </a:ln>
          </p:spPr>
        </p:sp>
        <p:sp>
          <p:nvSpPr>
            <p:cNvPr name="AutoShape 80" id="80"/>
            <p:cNvSpPr/>
            <p:nvPr/>
          </p:nvSpPr>
          <p:spPr>
            <a:xfrm>
              <a:off x="40772" y="5776738"/>
              <a:ext cx="5414754" cy="0"/>
            </a:xfrm>
            <a:prstGeom prst="line">
              <a:avLst/>
            </a:prstGeom>
            <a:ln cap="flat" w="12700">
              <a:solidFill>
                <a:srgbClr val="C3C5C6"/>
              </a:solidFill>
              <a:prstDash val="solid"/>
              <a:headEnd type="none" len="sm" w="sm"/>
              <a:tailEnd type="none" len="sm" w="sm"/>
            </a:ln>
          </p:spPr>
        </p:sp>
        <p:sp>
          <p:nvSpPr>
            <p:cNvPr name="TextBox 81" id="81"/>
            <p:cNvSpPr txBox="true"/>
            <p:nvPr/>
          </p:nvSpPr>
          <p:spPr>
            <a:xfrm rot="0">
              <a:off x="650504" y="262775"/>
              <a:ext cx="5227370" cy="244219"/>
            </a:xfrm>
            <a:prstGeom prst="rect">
              <a:avLst/>
            </a:prstGeom>
          </p:spPr>
          <p:txBody>
            <a:bodyPr anchor="t" rtlCol="false" tIns="0" lIns="0" bIns="0" rIns="0">
              <a:spAutoFit/>
            </a:bodyPr>
            <a:lstStyle/>
            <a:p>
              <a:pPr algn="l" marL="0" indent="0" lvl="0">
                <a:lnSpc>
                  <a:spcPts val="1425"/>
                </a:lnSpc>
                <a:spcBef>
                  <a:spcPct val="0"/>
                </a:spcBef>
              </a:pPr>
              <a:r>
                <a:rPr lang="en-US" sz="1017">
                  <a:solidFill>
                    <a:srgbClr val="FFFFFF"/>
                  </a:solidFill>
                  <a:latin typeface="Poppins"/>
                  <a:ea typeface="Poppins"/>
                  <a:cs typeface="Poppins"/>
                  <a:sym typeface="Poppins"/>
                </a:rPr>
                <a:t>ACTOR NAME</a:t>
              </a:r>
            </a:p>
          </p:txBody>
        </p:sp>
        <p:sp>
          <p:nvSpPr>
            <p:cNvPr name="TextBox 82" id="82"/>
            <p:cNvSpPr txBox="true"/>
            <p:nvPr/>
          </p:nvSpPr>
          <p:spPr>
            <a:xfrm rot="0">
              <a:off x="4368336" y="216909"/>
              <a:ext cx="5227370" cy="244928"/>
            </a:xfrm>
            <a:prstGeom prst="rect">
              <a:avLst/>
            </a:prstGeom>
          </p:spPr>
          <p:txBody>
            <a:bodyPr anchor="t" rtlCol="false" tIns="0" lIns="0" bIns="0" rIns="0">
              <a:spAutoFit/>
            </a:bodyPr>
            <a:lstStyle/>
            <a:p>
              <a:pPr algn="l">
                <a:lnSpc>
                  <a:spcPts val="1425"/>
                </a:lnSpc>
              </a:pPr>
              <a:r>
                <a:rPr lang="en-US" sz="1017">
                  <a:solidFill>
                    <a:srgbClr val="FFFFFF"/>
                  </a:solidFill>
                  <a:latin typeface="Poppins"/>
                  <a:ea typeface="Poppins"/>
                  <a:cs typeface="Poppins"/>
                  <a:sym typeface="Poppins"/>
                </a:rPr>
                <a:t>AVG IMDB</a:t>
              </a:r>
            </a:p>
          </p:txBody>
        </p:sp>
        <p:sp>
          <p:nvSpPr>
            <p:cNvPr name="TextBox 83" id="83"/>
            <p:cNvSpPr txBox="true"/>
            <p:nvPr/>
          </p:nvSpPr>
          <p:spPr>
            <a:xfrm rot="0">
              <a:off x="2629941" y="95154"/>
              <a:ext cx="1268495" cy="486228"/>
            </a:xfrm>
            <a:prstGeom prst="rect">
              <a:avLst/>
            </a:prstGeom>
          </p:spPr>
          <p:txBody>
            <a:bodyPr anchor="t" rtlCol="false" tIns="0" lIns="0" bIns="0" rIns="0">
              <a:spAutoFit/>
            </a:bodyPr>
            <a:lstStyle/>
            <a:p>
              <a:pPr algn="ctr" marL="0" indent="0" lvl="0">
                <a:lnSpc>
                  <a:spcPts val="1425"/>
                </a:lnSpc>
                <a:spcBef>
                  <a:spcPct val="0"/>
                </a:spcBef>
              </a:pPr>
              <a:r>
                <a:rPr lang="en-US" sz="1017">
                  <a:solidFill>
                    <a:srgbClr val="FFFFFF"/>
                  </a:solidFill>
                  <a:latin typeface="Poppins"/>
                  <a:ea typeface="Poppins"/>
                  <a:cs typeface="Poppins"/>
                  <a:sym typeface="Poppins"/>
                </a:rPr>
                <a:t>TOTAL</a:t>
              </a:r>
            </a:p>
            <a:p>
              <a:pPr algn="ctr" marL="0" indent="0" lvl="0">
                <a:lnSpc>
                  <a:spcPts val="1425"/>
                </a:lnSpc>
                <a:spcBef>
                  <a:spcPct val="0"/>
                </a:spcBef>
              </a:pPr>
              <a:r>
                <a:rPr lang="en-US" sz="1017" strike="noStrike" u="none">
                  <a:solidFill>
                    <a:srgbClr val="FFFFFF"/>
                  </a:solidFill>
                  <a:latin typeface="Poppins"/>
                  <a:ea typeface="Poppins"/>
                  <a:cs typeface="Poppins"/>
                  <a:sym typeface="Poppins"/>
                </a:rPr>
                <a:t>GENRES</a:t>
              </a:r>
            </a:p>
          </p:txBody>
        </p:sp>
        <p:sp>
          <p:nvSpPr>
            <p:cNvPr name="TextBox 84" id="84"/>
            <p:cNvSpPr txBox="true"/>
            <p:nvPr/>
          </p:nvSpPr>
          <p:spPr>
            <a:xfrm rot="0">
              <a:off x="403594" y="804737"/>
              <a:ext cx="1995472"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Bobby Cannavale</a:t>
              </a:r>
            </a:p>
          </p:txBody>
        </p:sp>
        <p:sp>
          <p:nvSpPr>
            <p:cNvPr name="TextBox 85" id="85"/>
            <p:cNvSpPr txBox="true"/>
            <p:nvPr/>
          </p:nvSpPr>
          <p:spPr>
            <a:xfrm rot="0">
              <a:off x="4580423" y="79274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6.87</a:t>
              </a:r>
            </a:p>
          </p:txBody>
        </p:sp>
        <p:sp>
          <p:nvSpPr>
            <p:cNvPr name="TextBox 86" id="86"/>
            <p:cNvSpPr txBox="true"/>
            <p:nvPr/>
          </p:nvSpPr>
          <p:spPr>
            <a:xfrm rot="0">
              <a:off x="3122899" y="825900"/>
              <a:ext cx="282578"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a:t>
              </a:r>
            </a:p>
          </p:txBody>
        </p:sp>
        <p:sp>
          <p:nvSpPr>
            <p:cNvPr name="TextBox 87" id="87"/>
            <p:cNvSpPr txBox="true"/>
            <p:nvPr/>
          </p:nvSpPr>
          <p:spPr>
            <a:xfrm rot="0">
              <a:off x="3122899" y="1834633"/>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88" id="88"/>
            <p:cNvSpPr txBox="true"/>
            <p:nvPr/>
          </p:nvSpPr>
          <p:spPr>
            <a:xfrm rot="0">
              <a:off x="3122899" y="1297702"/>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15</a:t>
              </a:r>
            </a:p>
          </p:txBody>
        </p:sp>
        <p:sp>
          <p:nvSpPr>
            <p:cNvPr name="TextBox 89" id="89"/>
            <p:cNvSpPr txBox="true"/>
            <p:nvPr/>
          </p:nvSpPr>
          <p:spPr>
            <a:xfrm rot="0">
              <a:off x="3122899" y="2336298"/>
              <a:ext cx="450836"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90" id="90"/>
            <p:cNvSpPr txBox="true"/>
            <p:nvPr/>
          </p:nvSpPr>
          <p:spPr>
            <a:xfrm rot="0">
              <a:off x="3122899" y="286553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91" id="91"/>
            <p:cNvSpPr txBox="true"/>
            <p:nvPr/>
          </p:nvSpPr>
          <p:spPr>
            <a:xfrm rot="0">
              <a:off x="245548" y="1297702"/>
              <a:ext cx="2311564"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H</a:t>
              </a:r>
              <a:r>
                <a:rPr lang="en-US" sz="1047" strike="noStrike" u="none">
                  <a:solidFill>
                    <a:srgbClr val="C3C5C6"/>
                  </a:solidFill>
                  <a:latin typeface="Poppins Light"/>
                  <a:ea typeface="Poppins Light"/>
                  <a:cs typeface="Poppins Light"/>
                  <a:sym typeface="Poppins Light"/>
                </a:rPr>
                <a:t>e</a:t>
              </a:r>
              <a:r>
                <a:rPr lang="en-US" sz="1047" strike="noStrike" u="none">
                  <a:solidFill>
                    <a:srgbClr val="C3C5C6"/>
                  </a:solidFill>
                  <a:latin typeface="Poppins Light"/>
                  <a:ea typeface="Poppins Light"/>
                  <a:cs typeface="Poppins Light"/>
                  <a:sym typeface="Poppins Light"/>
                </a:rPr>
                <a:t>l</a:t>
              </a:r>
              <a:r>
                <a:rPr lang="en-US" sz="1047" strike="noStrike" u="none">
                  <a:solidFill>
                    <a:srgbClr val="C3C5C6"/>
                  </a:solidFill>
                  <a:latin typeface="Poppins Light"/>
                  <a:ea typeface="Poppins Light"/>
                  <a:cs typeface="Poppins Light"/>
                  <a:sym typeface="Poppins Light"/>
                </a:rPr>
                <a:t>ena </a:t>
              </a:r>
              <a:r>
                <a:rPr lang="en-US" sz="1047" strike="noStrike" u="none">
                  <a:solidFill>
                    <a:srgbClr val="C3C5C6"/>
                  </a:solidFill>
                  <a:latin typeface="Poppins Light"/>
                  <a:ea typeface="Poppins Light"/>
                  <a:cs typeface="Poppins Light"/>
                  <a:sym typeface="Poppins Light"/>
                </a:rPr>
                <a:t>Bonh</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m</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C</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rter</a:t>
              </a:r>
            </a:p>
          </p:txBody>
        </p:sp>
        <p:sp>
          <p:nvSpPr>
            <p:cNvPr name="TextBox 92" id="92"/>
            <p:cNvSpPr txBox="true"/>
            <p:nvPr/>
          </p:nvSpPr>
          <p:spPr>
            <a:xfrm rot="0">
              <a:off x="757666" y="1811737"/>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C</a:t>
              </a:r>
              <a:r>
                <a:rPr lang="en-US" sz="1047" strike="noStrike" u="none">
                  <a:solidFill>
                    <a:srgbClr val="C3C5C6"/>
                  </a:solidFill>
                  <a:latin typeface="Poppins Light"/>
                  <a:ea typeface="Poppins Light"/>
                  <a:cs typeface="Poppins Light"/>
                  <a:sym typeface="Poppins Light"/>
                </a:rPr>
                <a:t>h</a:t>
              </a:r>
              <a:r>
                <a:rPr lang="en-US" sz="1047" strike="noStrike" u="none">
                  <a:solidFill>
                    <a:srgbClr val="C3C5C6"/>
                  </a:solidFill>
                  <a:latin typeface="Poppins Light"/>
                  <a:ea typeface="Poppins Light"/>
                  <a:cs typeface="Poppins Light"/>
                  <a:sym typeface="Poppins Light"/>
                </a:rPr>
                <a:t>ris</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Pi</a:t>
              </a:r>
              <a:r>
                <a:rPr lang="en-US" sz="1047" strike="noStrike" u="none">
                  <a:solidFill>
                    <a:srgbClr val="C3C5C6"/>
                  </a:solidFill>
                  <a:latin typeface="Poppins Light"/>
                  <a:ea typeface="Poppins Light"/>
                  <a:cs typeface="Poppins Light"/>
                  <a:sym typeface="Poppins Light"/>
                </a:rPr>
                <a:t>n</a:t>
              </a:r>
              <a:r>
                <a:rPr lang="en-US" sz="1047" strike="noStrike" u="none">
                  <a:solidFill>
                    <a:srgbClr val="C3C5C6"/>
                  </a:solidFill>
                  <a:latin typeface="Poppins Light"/>
                  <a:ea typeface="Poppins Light"/>
                  <a:cs typeface="Poppins Light"/>
                  <a:sym typeface="Poppins Light"/>
                </a:rPr>
                <a:t>e</a:t>
              </a:r>
            </a:p>
          </p:txBody>
        </p:sp>
        <p:sp>
          <p:nvSpPr>
            <p:cNvPr name="TextBox 93" id="93"/>
            <p:cNvSpPr txBox="true"/>
            <p:nvPr/>
          </p:nvSpPr>
          <p:spPr>
            <a:xfrm rot="0">
              <a:off x="571550" y="2298839"/>
              <a:ext cx="2172675"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G</a:t>
              </a:r>
              <a:r>
                <a:rPr lang="en-US" sz="1047" strike="noStrike" u="none">
                  <a:solidFill>
                    <a:srgbClr val="C3C5C6"/>
                  </a:solidFill>
                  <a:latin typeface="Poppins Light"/>
                  <a:ea typeface="Poppins Light"/>
                  <a:cs typeface="Poppins Light"/>
                  <a:sym typeface="Poppins Light"/>
                </a:rPr>
                <a:t>ar</a:t>
              </a:r>
              <a:r>
                <a:rPr lang="en-US" sz="1047" strike="noStrike" u="none">
                  <a:solidFill>
                    <a:srgbClr val="C3C5C6"/>
                  </a:solidFill>
                  <a:latin typeface="Poppins Light"/>
                  <a:ea typeface="Poppins Light"/>
                  <a:cs typeface="Poppins Light"/>
                  <a:sym typeface="Poppins Light"/>
                </a:rPr>
                <a:t>y</a:t>
              </a:r>
              <a:r>
                <a:rPr lang="en-US" sz="1047" strike="noStrike" u="none">
                  <a:solidFill>
                    <a:srgbClr val="C3C5C6"/>
                  </a:solidFill>
                  <a:latin typeface="Poppins Light"/>
                  <a:ea typeface="Poppins Light"/>
                  <a:cs typeface="Poppins Light"/>
                  <a:sym typeface="Poppins Light"/>
                </a:rPr>
                <a:t> </a:t>
              </a:r>
              <a:r>
                <a:rPr lang="en-US" sz="1047" strike="noStrike" u="none">
                  <a:solidFill>
                    <a:srgbClr val="C3C5C6"/>
                  </a:solidFill>
                  <a:latin typeface="Poppins Light"/>
                  <a:ea typeface="Poppins Light"/>
                  <a:cs typeface="Poppins Light"/>
                  <a:sym typeface="Poppins Light"/>
                </a:rPr>
                <a:t>Oldm</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n</a:t>
              </a:r>
            </a:p>
          </p:txBody>
        </p:sp>
        <p:sp>
          <p:nvSpPr>
            <p:cNvPr name="TextBox 94" id="94"/>
            <p:cNvSpPr txBox="true"/>
            <p:nvPr/>
          </p:nvSpPr>
          <p:spPr>
            <a:xfrm rot="0">
              <a:off x="533801" y="2798642"/>
              <a:ext cx="2396540"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Hirok</a:t>
              </a:r>
              <a:r>
                <a:rPr lang="en-US" sz="1047" strike="noStrike" u="none">
                  <a:solidFill>
                    <a:srgbClr val="C3C5C6"/>
                  </a:solidFill>
                  <a:latin typeface="Poppins Light"/>
                  <a:ea typeface="Poppins Light"/>
                  <a:cs typeface="Poppins Light"/>
                  <a:sym typeface="Poppins Light"/>
                </a:rPr>
                <a:t>i </a:t>
              </a:r>
              <a:r>
                <a:rPr lang="en-US" sz="1047" strike="noStrike" u="none">
                  <a:solidFill>
                    <a:srgbClr val="C3C5C6"/>
                  </a:solidFill>
                  <a:latin typeface="Poppins Light"/>
                  <a:ea typeface="Poppins Light"/>
                  <a:cs typeface="Poppins Light"/>
                  <a:sym typeface="Poppins Light"/>
                </a:rPr>
                <a:t>Y</a:t>
              </a:r>
              <a:r>
                <a:rPr lang="en-US" sz="1047" strike="noStrike" u="none">
                  <a:solidFill>
                    <a:srgbClr val="C3C5C6"/>
                  </a:solidFill>
                  <a:latin typeface="Poppins Light"/>
                  <a:ea typeface="Poppins Light"/>
                  <a:cs typeface="Poppins Light"/>
                  <a:sym typeface="Poppins Light"/>
                </a:rPr>
                <a:t>a</a:t>
              </a:r>
              <a:r>
                <a:rPr lang="en-US" sz="1047" strike="noStrike" u="none">
                  <a:solidFill>
                    <a:srgbClr val="C3C5C6"/>
                  </a:solidFill>
                  <a:latin typeface="Poppins Light"/>
                  <a:ea typeface="Poppins Light"/>
                  <a:cs typeface="Poppins Light"/>
                  <a:sym typeface="Poppins Light"/>
                </a:rPr>
                <a:t>sumoto</a:t>
              </a:r>
            </a:p>
          </p:txBody>
        </p:sp>
        <p:sp>
          <p:nvSpPr>
            <p:cNvPr name="TextBox 95" id="95"/>
            <p:cNvSpPr txBox="true"/>
            <p:nvPr/>
          </p:nvSpPr>
          <p:spPr>
            <a:xfrm rot="0">
              <a:off x="542652" y="3311937"/>
              <a:ext cx="148659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John F. Kennedy</a:t>
              </a:r>
            </a:p>
          </p:txBody>
        </p:sp>
        <p:sp>
          <p:nvSpPr>
            <p:cNvPr name="TextBox 96" id="96"/>
            <p:cNvSpPr txBox="true"/>
            <p:nvPr/>
          </p:nvSpPr>
          <p:spPr>
            <a:xfrm rot="0">
              <a:off x="603047" y="3856247"/>
              <a:ext cx="2481913"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Nicole Kidman</a:t>
              </a:r>
            </a:p>
          </p:txBody>
        </p:sp>
        <p:sp>
          <p:nvSpPr>
            <p:cNvPr name="TextBox 97" id="97"/>
            <p:cNvSpPr txBox="true"/>
            <p:nvPr/>
          </p:nvSpPr>
          <p:spPr>
            <a:xfrm rot="0">
              <a:off x="603047" y="4379558"/>
              <a:ext cx="20318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Patton Oswalt</a:t>
              </a:r>
            </a:p>
          </p:txBody>
        </p:sp>
        <p:sp>
          <p:nvSpPr>
            <p:cNvPr name="TextBox 98" id="98"/>
            <p:cNvSpPr txBox="true"/>
            <p:nvPr/>
          </p:nvSpPr>
          <p:spPr>
            <a:xfrm rot="0">
              <a:off x="693619" y="4917227"/>
              <a:ext cx="2570569"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Rob Corddry</a:t>
              </a:r>
            </a:p>
          </p:txBody>
        </p:sp>
        <p:sp>
          <p:nvSpPr>
            <p:cNvPr name="TextBox 99" id="99"/>
            <p:cNvSpPr txBox="true"/>
            <p:nvPr/>
          </p:nvSpPr>
          <p:spPr>
            <a:xfrm rot="0">
              <a:off x="757666" y="5393656"/>
              <a:ext cx="2829781" cy="243911"/>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Rose Byrne</a:t>
              </a:r>
            </a:p>
          </p:txBody>
        </p:sp>
        <p:sp>
          <p:nvSpPr>
            <p:cNvPr name="TextBox 100" id="100"/>
            <p:cNvSpPr txBox="true"/>
            <p:nvPr/>
          </p:nvSpPr>
          <p:spPr>
            <a:xfrm rot="0">
              <a:off x="3126601" y="3333723"/>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1" id="101"/>
            <p:cNvSpPr txBox="true"/>
            <p:nvPr/>
          </p:nvSpPr>
          <p:spPr>
            <a:xfrm rot="0">
              <a:off x="3122899" y="44073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2" id="102"/>
            <p:cNvSpPr txBox="true"/>
            <p:nvPr/>
          </p:nvSpPr>
          <p:spPr>
            <a:xfrm rot="0">
              <a:off x="3122899" y="3882356"/>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3" id="103"/>
            <p:cNvSpPr txBox="true"/>
            <p:nvPr/>
          </p:nvSpPr>
          <p:spPr>
            <a:xfrm rot="0">
              <a:off x="3126601" y="4928380"/>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TextBox 104" id="104"/>
            <p:cNvSpPr txBox="true"/>
            <p:nvPr/>
          </p:nvSpPr>
          <p:spPr>
            <a:xfrm rot="0">
              <a:off x="3122899" y="5397925"/>
              <a:ext cx="364954"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14</a:t>
              </a:r>
            </a:p>
          </p:txBody>
        </p:sp>
        <p:sp>
          <p:nvSpPr>
            <p:cNvPr name="AutoShape 105" id="105"/>
            <p:cNvSpPr/>
            <p:nvPr/>
          </p:nvSpPr>
          <p:spPr>
            <a:xfrm>
              <a:off x="49480" y="1703787"/>
              <a:ext cx="5423462" cy="0"/>
            </a:xfrm>
            <a:prstGeom prst="line">
              <a:avLst/>
            </a:prstGeom>
            <a:ln cap="flat" w="12700">
              <a:solidFill>
                <a:srgbClr val="C3C5C6"/>
              </a:solidFill>
              <a:prstDash val="solid"/>
              <a:headEnd type="none" len="sm" w="sm"/>
              <a:tailEnd type="none" len="sm" w="sm"/>
            </a:ln>
          </p:spPr>
        </p:sp>
        <p:sp>
          <p:nvSpPr>
            <p:cNvPr name="AutoShape 106" id="106"/>
            <p:cNvSpPr/>
            <p:nvPr/>
          </p:nvSpPr>
          <p:spPr>
            <a:xfrm>
              <a:off x="49480" y="2190889"/>
              <a:ext cx="5423462" cy="0"/>
            </a:xfrm>
            <a:prstGeom prst="line">
              <a:avLst/>
            </a:prstGeom>
            <a:ln cap="flat" w="12700">
              <a:solidFill>
                <a:srgbClr val="C3C5C6"/>
              </a:solidFill>
              <a:prstDash val="solid"/>
              <a:headEnd type="none" len="sm" w="sm"/>
              <a:tailEnd type="none" len="sm" w="sm"/>
            </a:ln>
          </p:spPr>
        </p:sp>
        <p:sp>
          <p:nvSpPr>
            <p:cNvPr name="AutoShape 107" id="107"/>
            <p:cNvSpPr/>
            <p:nvPr/>
          </p:nvSpPr>
          <p:spPr>
            <a:xfrm>
              <a:off x="49480" y="2677992"/>
              <a:ext cx="5423462" cy="0"/>
            </a:xfrm>
            <a:prstGeom prst="line">
              <a:avLst/>
            </a:prstGeom>
            <a:ln cap="flat" w="12700">
              <a:solidFill>
                <a:srgbClr val="C3C5C6"/>
              </a:solidFill>
              <a:prstDash val="solid"/>
              <a:headEnd type="none" len="sm" w="sm"/>
              <a:tailEnd type="none" len="sm" w="sm"/>
            </a:ln>
          </p:spPr>
        </p:sp>
        <p:sp>
          <p:nvSpPr>
            <p:cNvPr name="AutoShape 108" id="108"/>
            <p:cNvSpPr/>
            <p:nvPr/>
          </p:nvSpPr>
          <p:spPr>
            <a:xfrm>
              <a:off x="0" y="3203987"/>
              <a:ext cx="5423462" cy="0"/>
            </a:xfrm>
            <a:prstGeom prst="line">
              <a:avLst/>
            </a:prstGeom>
            <a:ln cap="flat" w="12700">
              <a:solidFill>
                <a:srgbClr val="C3C5C6"/>
              </a:solidFill>
              <a:prstDash val="solid"/>
              <a:headEnd type="none" len="sm" w="sm"/>
              <a:tailEnd type="none" len="sm" w="sm"/>
            </a:ln>
          </p:spPr>
        </p:sp>
        <p:sp>
          <p:nvSpPr>
            <p:cNvPr name="AutoShape 109" id="109"/>
            <p:cNvSpPr/>
            <p:nvPr/>
          </p:nvSpPr>
          <p:spPr>
            <a:xfrm>
              <a:off x="49480" y="3710983"/>
              <a:ext cx="5423462" cy="0"/>
            </a:xfrm>
            <a:prstGeom prst="line">
              <a:avLst/>
            </a:prstGeom>
            <a:ln cap="flat" w="12700">
              <a:solidFill>
                <a:srgbClr val="C3C5C6"/>
              </a:solidFill>
              <a:prstDash val="solid"/>
              <a:headEnd type="none" len="sm" w="sm"/>
              <a:tailEnd type="none" len="sm" w="sm"/>
            </a:ln>
          </p:spPr>
        </p:sp>
        <p:sp>
          <p:nvSpPr>
            <p:cNvPr name="AutoShape 110" id="110"/>
            <p:cNvSpPr/>
            <p:nvPr/>
          </p:nvSpPr>
          <p:spPr>
            <a:xfrm>
              <a:off x="40772" y="4246208"/>
              <a:ext cx="5423462" cy="0"/>
            </a:xfrm>
            <a:prstGeom prst="line">
              <a:avLst/>
            </a:prstGeom>
            <a:ln cap="flat" w="12700">
              <a:solidFill>
                <a:srgbClr val="C3C5C6"/>
              </a:solidFill>
              <a:prstDash val="solid"/>
              <a:headEnd type="none" len="sm" w="sm"/>
              <a:tailEnd type="none" len="sm" w="sm"/>
            </a:ln>
          </p:spPr>
        </p:sp>
        <p:sp>
          <p:nvSpPr>
            <p:cNvPr name="AutoShape 111" id="111"/>
            <p:cNvSpPr/>
            <p:nvPr/>
          </p:nvSpPr>
          <p:spPr>
            <a:xfrm>
              <a:off x="40772" y="4783877"/>
              <a:ext cx="5423462" cy="0"/>
            </a:xfrm>
            <a:prstGeom prst="line">
              <a:avLst/>
            </a:prstGeom>
            <a:ln cap="flat" w="12700">
              <a:solidFill>
                <a:srgbClr val="C3C5C6"/>
              </a:solidFill>
              <a:prstDash val="solid"/>
              <a:headEnd type="none" len="sm" w="sm"/>
              <a:tailEnd type="none" len="sm" w="sm"/>
            </a:ln>
          </p:spPr>
        </p:sp>
        <p:sp>
          <p:nvSpPr>
            <p:cNvPr name="AutoShape 112" id="112"/>
            <p:cNvSpPr/>
            <p:nvPr/>
          </p:nvSpPr>
          <p:spPr>
            <a:xfrm>
              <a:off x="49480" y="5292586"/>
              <a:ext cx="5423462" cy="0"/>
            </a:xfrm>
            <a:prstGeom prst="line">
              <a:avLst/>
            </a:prstGeom>
            <a:ln cap="flat" w="12700">
              <a:solidFill>
                <a:srgbClr val="C3C5C6"/>
              </a:solidFill>
              <a:prstDash val="solid"/>
              <a:headEnd type="none" len="sm" w="sm"/>
              <a:tailEnd type="none" len="sm" w="sm"/>
            </a:ln>
          </p:spPr>
        </p:sp>
        <p:sp>
          <p:nvSpPr>
            <p:cNvPr name="TextBox 113" id="113"/>
            <p:cNvSpPr txBox="true"/>
            <p:nvPr/>
          </p:nvSpPr>
          <p:spPr>
            <a:xfrm rot="0">
              <a:off x="4580423" y="1308591"/>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7.52</a:t>
              </a:r>
            </a:p>
          </p:txBody>
        </p:sp>
        <p:sp>
          <p:nvSpPr>
            <p:cNvPr name="TextBox 114" id="114"/>
            <p:cNvSpPr txBox="true"/>
            <p:nvPr/>
          </p:nvSpPr>
          <p:spPr>
            <a:xfrm rot="0">
              <a:off x="4580423" y="181173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7.26</a:t>
              </a:r>
            </a:p>
          </p:txBody>
        </p:sp>
        <p:sp>
          <p:nvSpPr>
            <p:cNvPr name="TextBox 115" id="115"/>
            <p:cNvSpPr txBox="true"/>
            <p:nvPr/>
          </p:nvSpPr>
          <p:spPr>
            <a:xfrm rot="0">
              <a:off x="4622336" y="2276040"/>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6.92</a:t>
              </a:r>
            </a:p>
          </p:txBody>
        </p:sp>
        <p:sp>
          <p:nvSpPr>
            <p:cNvPr name="TextBox 116" id="116"/>
            <p:cNvSpPr txBox="true"/>
            <p:nvPr/>
          </p:nvSpPr>
          <p:spPr>
            <a:xfrm rot="0">
              <a:off x="4622336" y="2811342"/>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7.78</a:t>
              </a:r>
            </a:p>
          </p:txBody>
        </p:sp>
        <p:sp>
          <p:nvSpPr>
            <p:cNvPr name="TextBox 117" id="117"/>
            <p:cNvSpPr txBox="true"/>
            <p:nvPr/>
          </p:nvSpPr>
          <p:spPr>
            <a:xfrm rot="0">
              <a:off x="4622336" y="3316835"/>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7.35</a:t>
              </a:r>
            </a:p>
          </p:txBody>
        </p:sp>
        <p:sp>
          <p:nvSpPr>
            <p:cNvPr name="TextBox 118" id="118"/>
            <p:cNvSpPr txBox="true"/>
            <p:nvPr/>
          </p:nvSpPr>
          <p:spPr>
            <a:xfrm rot="0">
              <a:off x="4580423" y="4366858"/>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6.69</a:t>
              </a:r>
            </a:p>
          </p:txBody>
        </p:sp>
        <p:sp>
          <p:nvSpPr>
            <p:cNvPr name="TextBox 119" id="119"/>
            <p:cNvSpPr txBox="true"/>
            <p:nvPr/>
          </p:nvSpPr>
          <p:spPr>
            <a:xfrm rot="0">
              <a:off x="4622336" y="3844333"/>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6.48</a:t>
              </a:r>
            </a:p>
          </p:txBody>
        </p:sp>
        <p:sp>
          <p:nvSpPr>
            <p:cNvPr name="TextBox 120" id="120"/>
            <p:cNvSpPr txBox="true"/>
            <p:nvPr/>
          </p:nvSpPr>
          <p:spPr>
            <a:xfrm rot="0">
              <a:off x="4622336" y="4866427"/>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6.24</a:t>
              </a:r>
            </a:p>
          </p:txBody>
        </p:sp>
        <p:sp>
          <p:nvSpPr>
            <p:cNvPr name="TextBox 121" id="121"/>
            <p:cNvSpPr txBox="true"/>
            <p:nvPr/>
          </p:nvSpPr>
          <p:spPr>
            <a:xfrm rot="0">
              <a:off x="4622336" y="5375136"/>
              <a:ext cx="616583" cy="243202"/>
            </a:xfrm>
            <a:prstGeom prst="rect">
              <a:avLst/>
            </a:prstGeom>
          </p:spPr>
          <p:txBody>
            <a:bodyPr anchor="t" rtlCol="false" tIns="0" lIns="0" bIns="0" rIns="0">
              <a:spAutoFit/>
            </a:bodyPr>
            <a:lstStyle/>
            <a:p>
              <a:pPr algn="l" marL="0" indent="0" lvl="0">
                <a:lnSpc>
                  <a:spcPts val="1467"/>
                </a:lnSpc>
                <a:spcBef>
                  <a:spcPct val="0"/>
                </a:spcBef>
              </a:pPr>
              <a:r>
                <a:rPr lang="en-US" sz="1047">
                  <a:solidFill>
                    <a:srgbClr val="C3C5C6"/>
                  </a:solidFill>
                  <a:latin typeface="Poppins Light"/>
                  <a:ea typeface="Poppins Light"/>
                  <a:cs typeface="Poppins Light"/>
                  <a:sym typeface="Poppins Light"/>
                </a:rPr>
                <a:t>6.7</a:t>
              </a:r>
            </a:p>
          </p:txBody>
        </p:sp>
      </p:grpSp>
      <p:sp>
        <p:nvSpPr>
          <p:cNvPr name="Freeform 122" id="122"/>
          <p:cNvSpPr/>
          <p:nvPr/>
        </p:nvSpPr>
        <p:spPr>
          <a:xfrm flipH="false" flipV="false" rot="0">
            <a:off x="6150862" y="1838070"/>
            <a:ext cx="6297986" cy="4830797"/>
          </a:xfrm>
          <a:custGeom>
            <a:avLst/>
            <a:gdLst/>
            <a:ahLst/>
            <a:cxnLst/>
            <a:rect r="r" b="b" t="t" l="l"/>
            <a:pathLst>
              <a:path h="4830797" w="6297986">
                <a:moveTo>
                  <a:pt x="0" y="0"/>
                </a:moveTo>
                <a:lnTo>
                  <a:pt x="6297986" y="0"/>
                </a:lnTo>
                <a:lnTo>
                  <a:pt x="6297986" y="4830798"/>
                </a:lnTo>
                <a:lnTo>
                  <a:pt x="0" y="4830798"/>
                </a:lnTo>
                <a:lnTo>
                  <a:pt x="0" y="0"/>
                </a:lnTo>
                <a:close/>
              </a:path>
            </a:pathLst>
          </a:custGeom>
          <a:blipFill>
            <a:blip r:embed="rId8"/>
            <a:stretch>
              <a:fillRect l="0" t="0" r="0" b="0"/>
            </a:stretch>
          </a:blipFill>
        </p:spPr>
      </p:sp>
      <p:sp>
        <p:nvSpPr>
          <p:cNvPr name="TextBox 123" id="123"/>
          <p:cNvSpPr txBox="true"/>
          <p:nvPr/>
        </p:nvSpPr>
        <p:spPr>
          <a:xfrm rot="0">
            <a:off x="7265009" y="331470"/>
            <a:ext cx="5025060" cy="483870"/>
          </a:xfrm>
          <a:prstGeom prst="rect">
            <a:avLst/>
          </a:prstGeom>
        </p:spPr>
        <p:txBody>
          <a:bodyPr anchor="t" rtlCol="false" tIns="0" lIns="0" bIns="0" rIns="0">
            <a:spAutoFit/>
          </a:bodyPr>
          <a:lstStyle/>
          <a:p>
            <a:pPr algn="l">
              <a:lnSpc>
                <a:spcPts val="3779"/>
              </a:lnSpc>
            </a:pPr>
            <a:r>
              <a:rPr lang="en-US" sz="2699">
                <a:solidFill>
                  <a:srgbClr val="FFFFFF"/>
                </a:solidFill>
                <a:latin typeface="Poppins"/>
                <a:ea typeface="Poppins"/>
                <a:cs typeface="Poppins"/>
                <a:sym typeface="Poppins"/>
              </a:rPr>
              <a:t>Talent &amp; Star Power Analysis</a:t>
            </a:r>
          </a:p>
        </p:txBody>
      </p:sp>
      <p:sp>
        <p:nvSpPr>
          <p:cNvPr name="TextBox 124" id="124"/>
          <p:cNvSpPr txBox="true"/>
          <p:nvPr/>
        </p:nvSpPr>
        <p:spPr>
          <a:xfrm rot="0">
            <a:off x="724346" y="9092882"/>
            <a:ext cx="1364016"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B</a:t>
            </a:r>
            <a:r>
              <a:rPr lang="en-US" sz="1599">
                <a:solidFill>
                  <a:srgbClr val="C3C5C6"/>
                </a:solidFill>
                <a:latin typeface="Poppins Light"/>
                <a:ea typeface="Poppins Light"/>
                <a:cs typeface="Poppins Light"/>
                <a:sym typeface="Poppins Light"/>
              </a:rPr>
              <a:t>oman Irani</a:t>
            </a:r>
          </a:p>
        </p:txBody>
      </p:sp>
      <p:sp>
        <p:nvSpPr>
          <p:cNvPr name="TextBox 125" id="125"/>
          <p:cNvSpPr txBox="true"/>
          <p:nvPr/>
        </p:nvSpPr>
        <p:spPr>
          <a:xfrm rot="0">
            <a:off x="2496790"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Shah Rukh</a:t>
            </a:r>
          </a:p>
          <a:p>
            <a:pPr algn="ctr">
              <a:lnSpc>
                <a:spcPts val="2239"/>
              </a:lnSpc>
            </a:pPr>
            <a:r>
              <a:rPr lang="en-US" sz="1599">
                <a:solidFill>
                  <a:srgbClr val="C3C5C6"/>
                </a:solidFill>
                <a:latin typeface="Poppins Light"/>
                <a:ea typeface="Poppins Light"/>
                <a:cs typeface="Poppins Light"/>
                <a:sym typeface="Poppins Light"/>
              </a:rPr>
              <a:t>Khan</a:t>
            </a:r>
          </a:p>
        </p:txBody>
      </p:sp>
      <p:sp>
        <p:nvSpPr>
          <p:cNvPr name="TextBox 126" id="126"/>
          <p:cNvSpPr txBox="true"/>
          <p:nvPr/>
        </p:nvSpPr>
        <p:spPr>
          <a:xfrm rot="0">
            <a:off x="4269234"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K</a:t>
            </a:r>
            <a:r>
              <a:rPr lang="en-US" sz="1599">
                <a:solidFill>
                  <a:srgbClr val="C3C5C6"/>
                </a:solidFill>
                <a:latin typeface="Poppins Light"/>
                <a:ea typeface="Poppins Light"/>
                <a:cs typeface="Poppins Light"/>
                <a:sym typeface="Poppins Light"/>
              </a:rPr>
              <a:t>areena Kapoor Khan</a:t>
            </a:r>
          </a:p>
        </p:txBody>
      </p:sp>
      <p:sp>
        <p:nvSpPr>
          <p:cNvPr name="TextBox 127" id="127"/>
          <p:cNvSpPr txBox="true"/>
          <p:nvPr/>
        </p:nvSpPr>
        <p:spPr>
          <a:xfrm rot="0">
            <a:off x="7015985" y="9092882"/>
            <a:ext cx="1364016"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Kim Won -seok</a:t>
            </a:r>
          </a:p>
        </p:txBody>
      </p:sp>
      <p:sp>
        <p:nvSpPr>
          <p:cNvPr name="TextBox 128" id="128"/>
          <p:cNvSpPr txBox="true"/>
          <p:nvPr/>
        </p:nvSpPr>
        <p:spPr>
          <a:xfrm rot="0">
            <a:off x="8617847" y="9092882"/>
            <a:ext cx="1364016"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Ryan Polito</a:t>
            </a:r>
          </a:p>
        </p:txBody>
      </p:sp>
      <p:sp>
        <p:nvSpPr>
          <p:cNvPr name="TextBox 129" id="129"/>
          <p:cNvSpPr txBox="true"/>
          <p:nvPr/>
        </p:nvSpPr>
        <p:spPr>
          <a:xfrm rot="0">
            <a:off x="9981863" y="9092882"/>
            <a:ext cx="1657410"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Martin Scorsese</a:t>
            </a:r>
          </a:p>
        </p:txBody>
      </p:sp>
      <p:grpSp>
        <p:nvGrpSpPr>
          <p:cNvPr name="Group 130" id="130"/>
          <p:cNvGrpSpPr/>
          <p:nvPr/>
        </p:nvGrpSpPr>
        <p:grpSpPr>
          <a:xfrm rot="0">
            <a:off x="12018737" y="7098102"/>
            <a:ext cx="6128419" cy="2276887"/>
            <a:chOff x="0" y="0"/>
            <a:chExt cx="8171225" cy="3035849"/>
          </a:xfrm>
        </p:grpSpPr>
        <p:sp>
          <p:nvSpPr>
            <p:cNvPr name="Freeform 131" id="131"/>
            <p:cNvSpPr/>
            <p:nvPr/>
          </p:nvSpPr>
          <p:spPr>
            <a:xfrm flipH="false" flipV="false" rot="0">
              <a:off x="0" y="191327"/>
              <a:ext cx="4206719" cy="2366280"/>
            </a:xfrm>
            <a:custGeom>
              <a:avLst/>
              <a:gdLst/>
              <a:ahLst/>
              <a:cxnLst/>
              <a:rect r="r" b="b" t="t" l="l"/>
              <a:pathLst>
                <a:path h="2366280" w="4206719">
                  <a:moveTo>
                    <a:pt x="0" y="0"/>
                  </a:moveTo>
                  <a:lnTo>
                    <a:pt x="4206719" y="0"/>
                  </a:lnTo>
                  <a:lnTo>
                    <a:pt x="4206719" y="2366279"/>
                  </a:lnTo>
                  <a:lnTo>
                    <a:pt x="0" y="2366279"/>
                  </a:lnTo>
                  <a:lnTo>
                    <a:pt x="0" y="0"/>
                  </a:lnTo>
                  <a:close/>
                </a:path>
              </a:pathLst>
            </a:custGeom>
            <a:blipFill>
              <a:blip r:embed="rId9"/>
              <a:stretch>
                <a:fillRect l="0" t="0" r="0" b="0"/>
              </a:stretch>
            </a:blipFill>
          </p:spPr>
        </p:sp>
        <p:sp>
          <p:nvSpPr>
            <p:cNvPr name="Freeform 132" id="132"/>
            <p:cNvSpPr/>
            <p:nvPr/>
          </p:nvSpPr>
          <p:spPr>
            <a:xfrm flipH="false" flipV="false" rot="0">
              <a:off x="2332978" y="0"/>
              <a:ext cx="5838247" cy="2557606"/>
            </a:xfrm>
            <a:custGeom>
              <a:avLst/>
              <a:gdLst/>
              <a:ahLst/>
              <a:cxnLst/>
              <a:rect r="r" b="b" t="t" l="l"/>
              <a:pathLst>
                <a:path h="2557606" w="5838247">
                  <a:moveTo>
                    <a:pt x="0" y="0"/>
                  </a:moveTo>
                  <a:lnTo>
                    <a:pt x="5838247" y="0"/>
                  </a:lnTo>
                  <a:lnTo>
                    <a:pt x="5838247" y="2557606"/>
                  </a:lnTo>
                  <a:lnTo>
                    <a:pt x="0" y="2557606"/>
                  </a:lnTo>
                  <a:lnTo>
                    <a:pt x="0" y="0"/>
                  </a:lnTo>
                  <a:close/>
                </a:path>
              </a:pathLst>
            </a:custGeom>
            <a:blipFill>
              <a:blip r:embed="rId10"/>
              <a:stretch>
                <a:fillRect l="0" t="0" r="0" b="-28401"/>
              </a:stretch>
            </a:blipFill>
          </p:spPr>
        </p:sp>
        <p:sp>
          <p:nvSpPr>
            <p:cNvPr name="Freeform 133" id="133"/>
            <p:cNvSpPr/>
            <p:nvPr/>
          </p:nvSpPr>
          <p:spPr>
            <a:xfrm flipH="false" flipV="false" rot="0">
              <a:off x="2567063" y="311171"/>
              <a:ext cx="3993662" cy="2246435"/>
            </a:xfrm>
            <a:custGeom>
              <a:avLst/>
              <a:gdLst/>
              <a:ahLst/>
              <a:cxnLst/>
              <a:rect r="r" b="b" t="t" l="l"/>
              <a:pathLst>
                <a:path h="2246435" w="3993662">
                  <a:moveTo>
                    <a:pt x="0" y="0"/>
                  </a:moveTo>
                  <a:lnTo>
                    <a:pt x="3993662" y="0"/>
                  </a:lnTo>
                  <a:lnTo>
                    <a:pt x="3993662" y="2246435"/>
                  </a:lnTo>
                  <a:lnTo>
                    <a:pt x="0" y="2246435"/>
                  </a:lnTo>
                  <a:lnTo>
                    <a:pt x="0" y="0"/>
                  </a:lnTo>
                  <a:close/>
                </a:path>
              </a:pathLst>
            </a:custGeom>
            <a:blipFill>
              <a:blip r:embed="rId11"/>
              <a:stretch>
                <a:fillRect l="0" t="0" r="0" b="0"/>
              </a:stretch>
            </a:blipFill>
          </p:spPr>
        </p:sp>
        <p:grpSp>
          <p:nvGrpSpPr>
            <p:cNvPr name="Group 134" id="134"/>
            <p:cNvGrpSpPr/>
            <p:nvPr/>
          </p:nvGrpSpPr>
          <p:grpSpPr>
            <a:xfrm rot="0">
              <a:off x="873694" y="802482"/>
              <a:ext cx="6666050" cy="1920725"/>
              <a:chOff x="0" y="0"/>
              <a:chExt cx="1316751" cy="379402"/>
            </a:xfrm>
          </p:grpSpPr>
          <p:sp>
            <p:nvSpPr>
              <p:cNvPr name="Freeform 135" id="135"/>
              <p:cNvSpPr/>
              <p:nvPr/>
            </p:nvSpPr>
            <p:spPr>
              <a:xfrm flipH="false" flipV="false" rot="0">
                <a:off x="0" y="0"/>
                <a:ext cx="1316751" cy="379402"/>
              </a:xfrm>
              <a:custGeom>
                <a:avLst/>
                <a:gdLst/>
                <a:ahLst/>
                <a:cxnLst/>
                <a:rect r="r" b="b" t="t" l="l"/>
                <a:pathLst>
                  <a:path h="379402" w="1316751">
                    <a:moveTo>
                      <a:pt x="0" y="0"/>
                    </a:moveTo>
                    <a:lnTo>
                      <a:pt x="1316751" y="0"/>
                    </a:lnTo>
                    <a:lnTo>
                      <a:pt x="1316751" y="379402"/>
                    </a:lnTo>
                    <a:lnTo>
                      <a:pt x="0" y="379402"/>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36" id="136"/>
              <p:cNvSpPr txBox="true"/>
              <p:nvPr/>
            </p:nvSpPr>
            <p:spPr>
              <a:xfrm>
                <a:off x="0" y="-47625"/>
                <a:ext cx="1316751" cy="427027"/>
              </a:xfrm>
              <a:prstGeom prst="rect">
                <a:avLst/>
              </a:prstGeom>
            </p:spPr>
            <p:txBody>
              <a:bodyPr anchor="ctr" rtlCol="false" tIns="50800" lIns="50800" bIns="50800" rIns="50800"/>
              <a:lstStyle/>
              <a:p>
                <a:pPr algn="ctr">
                  <a:lnSpc>
                    <a:spcPts val="2307"/>
                  </a:lnSpc>
                </a:pPr>
              </a:p>
            </p:txBody>
          </p:sp>
        </p:grpSp>
        <p:grpSp>
          <p:nvGrpSpPr>
            <p:cNvPr name="Group 137" id="137"/>
            <p:cNvGrpSpPr/>
            <p:nvPr/>
          </p:nvGrpSpPr>
          <p:grpSpPr>
            <a:xfrm rot="0">
              <a:off x="771644" y="1434389"/>
              <a:ext cx="6666050" cy="1601460"/>
              <a:chOff x="0" y="0"/>
              <a:chExt cx="1316751" cy="316338"/>
            </a:xfrm>
          </p:grpSpPr>
          <p:sp>
            <p:nvSpPr>
              <p:cNvPr name="Freeform 138" id="138"/>
              <p:cNvSpPr/>
              <p:nvPr/>
            </p:nvSpPr>
            <p:spPr>
              <a:xfrm flipH="false" flipV="false" rot="0">
                <a:off x="0" y="0"/>
                <a:ext cx="1316751" cy="316338"/>
              </a:xfrm>
              <a:custGeom>
                <a:avLst/>
                <a:gdLst/>
                <a:ahLst/>
                <a:cxnLst/>
                <a:rect r="r" b="b" t="t" l="l"/>
                <a:pathLst>
                  <a:path h="316338" w="1316751">
                    <a:moveTo>
                      <a:pt x="0" y="0"/>
                    </a:moveTo>
                    <a:lnTo>
                      <a:pt x="1316751" y="0"/>
                    </a:lnTo>
                    <a:lnTo>
                      <a:pt x="1316751" y="316338"/>
                    </a:lnTo>
                    <a:lnTo>
                      <a:pt x="0" y="316338"/>
                    </a:lnTo>
                    <a:close/>
                  </a:path>
                </a:pathLst>
              </a:custGeom>
              <a:gradFill rotWithShape="true">
                <a:gsLst>
                  <a:gs pos="0">
                    <a:srgbClr val="000000">
                      <a:alpha val="0"/>
                    </a:srgbClr>
                  </a:gs>
                  <a:gs pos="50000">
                    <a:srgbClr val="000000">
                      <a:alpha val="48500"/>
                    </a:srgbClr>
                  </a:gs>
                  <a:gs pos="100000">
                    <a:srgbClr val="000000">
                      <a:alpha val="100000"/>
                    </a:srgbClr>
                  </a:gs>
                </a:gsLst>
                <a:lin ang="5400000"/>
              </a:gradFill>
            </p:spPr>
          </p:sp>
          <p:sp>
            <p:nvSpPr>
              <p:cNvPr name="TextBox 139" id="139"/>
              <p:cNvSpPr txBox="true"/>
              <p:nvPr/>
            </p:nvSpPr>
            <p:spPr>
              <a:xfrm>
                <a:off x="0" y="-47625"/>
                <a:ext cx="1316751" cy="363963"/>
              </a:xfrm>
              <a:prstGeom prst="rect">
                <a:avLst/>
              </a:prstGeom>
            </p:spPr>
            <p:txBody>
              <a:bodyPr anchor="ctr" rtlCol="false" tIns="50800" lIns="50800" bIns="50800" rIns="50800"/>
              <a:lstStyle/>
              <a:p>
                <a:pPr algn="ctr">
                  <a:lnSpc>
                    <a:spcPts val="2307"/>
                  </a:lnSpc>
                </a:pPr>
              </a:p>
            </p:txBody>
          </p:sp>
        </p:grpSp>
      </p:grpSp>
      <p:sp>
        <p:nvSpPr>
          <p:cNvPr name="TextBox 140" id="140"/>
          <p:cNvSpPr txBox="true"/>
          <p:nvPr/>
        </p:nvSpPr>
        <p:spPr>
          <a:xfrm rot="0">
            <a:off x="12596219" y="8968682"/>
            <a:ext cx="1657410"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Helena Bonham Carter</a:t>
            </a:r>
          </a:p>
        </p:txBody>
      </p:sp>
      <p:sp>
        <p:nvSpPr>
          <p:cNvPr name="TextBox 141" id="141"/>
          <p:cNvSpPr txBox="true"/>
          <p:nvPr/>
        </p:nvSpPr>
        <p:spPr>
          <a:xfrm rot="0">
            <a:off x="14773185" y="9090676"/>
            <a:ext cx="1657410"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Chris Pine</a:t>
            </a:r>
          </a:p>
        </p:txBody>
      </p:sp>
      <p:sp>
        <p:nvSpPr>
          <p:cNvPr name="TextBox 142" id="142"/>
          <p:cNvSpPr txBox="true"/>
          <p:nvPr/>
        </p:nvSpPr>
        <p:spPr>
          <a:xfrm rot="0">
            <a:off x="15831051" y="8952563"/>
            <a:ext cx="1657410" cy="559435"/>
          </a:xfrm>
          <a:prstGeom prst="rect">
            <a:avLst/>
          </a:prstGeom>
        </p:spPr>
        <p:txBody>
          <a:bodyPr anchor="t" rtlCol="false" tIns="0" lIns="0" bIns="0" rIns="0">
            <a:spAutoFit/>
          </a:bodyPr>
          <a:lstStyle/>
          <a:p>
            <a:pPr algn="ctr">
              <a:lnSpc>
                <a:spcPts val="2239"/>
              </a:lnSpc>
            </a:pPr>
            <a:r>
              <a:rPr lang="en-US" sz="1599">
                <a:solidFill>
                  <a:srgbClr val="C3C5C6"/>
                </a:solidFill>
                <a:latin typeface="Poppins Light"/>
                <a:ea typeface="Poppins Light"/>
                <a:cs typeface="Poppins Light"/>
                <a:sym typeface="Poppins Light"/>
              </a:rPr>
              <a:t>Bobby Cannavale</a:t>
            </a:r>
          </a:p>
        </p:txBody>
      </p:sp>
      <p:sp>
        <p:nvSpPr>
          <p:cNvPr name="TextBox 143" id="143"/>
          <p:cNvSpPr txBox="true"/>
          <p:nvPr/>
        </p:nvSpPr>
        <p:spPr>
          <a:xfrm rot="0">
            <a:off x="724346"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actors with the most Netflix appearances.</a:t>
            </a:r>
          </a:p>
        </p:txBody>
      </p:sp>
      <p:sp>
        <p:nvSpPr>
          <p:cNvPr name="TextBox 144" id="144"/>
          <p:cNvSpPr txBox="true"/>
          <p:nvPr/>
        </p:nvSpPr>
        <p:spPr>
          <a:xfrm rot="0">
            <a:off x="12872504"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Multi-Genre Actors with Avg. IMDb Scores</a:t>
            </a:r>
          </a:p>
        </p:txBody>
      </p:sp>
      <p:sp>
        <p:nvSpPr>
          <p:cNvPr name="TextBox 145" id="145"/>
          <p:cNvSpPr txBox="true"/>
          <p:nvPr/>
        </p:nvSpPr>
        <p:spPr>
          <a:xfrm rot="0">
            <a:off x="7697993" y="1339215"/>
            <a:ext cx="5458773" cy="283210"/>
          </a:xfrm>
          <a:prstGeom prst="rect">
            <a:avLst/>
          </a:prstGeom>
        </p:spPr>
        <p:txBody>
          <a:bodyPr anchor="t" rtlCol="false" tIns="0" lIns="0" bIns="0" rIns="0">
            <a:spAutoFit/>
          </a:bodyPr>
          <a:lstStyle/>
          <a:p>
            <a:pPr algn="l">
              <a:lnSpc>
                <a:spcPts val="2239"/>
              </a:lnSpc>
            </a:pPr>
            <a:r>
              <a:rPr lang="en-US" sz="1599">
                <a:solidFill>
                  <a:srgbClr val="C3C5C6"/>
                </a:solidFill>
                <a:latin typeface="Poppins Light"/>
                <a:ea typeface="Poppins Light"/>
                <a:cs typeface="Poppins Light"/>
                <a:sym typeface="Poppins Light"/>
              </a:rPr>
              <a:t>T</a:t>
            </a:r>
            <a:r>
              <a:rPr lang="en-US" sz="1599">
                <a:solidFill>
                  <a:srgbClr val="C3C5C6"/>
                </a:solidFill>
                <a:latin typeface="Poppins Light"/>
                <a:ea typeface="Poppins Light"/>
                <a:cs typeface="Poppins Light"/>
                <a:sym typeface="Poppins Light"/>
              </a:rPr>
              <a:t>op 10 Consistently High-Rated Directors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DAGjY0PA-w0</dc:identifier>
  <dcterms:modified xsi:type="dcterms:W3CDTF">2011-08-01T06:04:30Z</dcterms:modified>
  <cp:revision>1</cp:revision>
  <dc:title>Netflix_Analytics_Sahil</dc:title>
</cp:coreProperties>
</file>